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99"/>
    <a:srgbClr val="006600"/>
    <a:srgbClr val="66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F2C28-EB9B-4C8C-9C10-59E92318DC2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7222B-5E02-4818-BF74-67A2890B2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0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8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4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1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7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5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0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0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8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6E250-7A1A-41C4-A8D3-4261732BD266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6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49.png"/><Relationship Id="rId21" Type="http://schemas.openxmlformats.org/officeDocument/2006/relationships/image" Target="../media/image47.wmf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52.png"/><Relationship Id="rId11" Type="http://schemas.openxmlformats.org/officeDocument/2006/relationships/image" Target="../media/image53.png"/><Relationship Id="rId5" Type="http://schemas.openxmlformats.org/officeDocument/2006/relationships/image" Target="../media/image51.png"/><Relationship Id="rId15" Type="http://schemas.openxmlformats.org/officeDocument/2006/relationships/image" Target="../media/image44.wmf"/><Relationship Id="rId23" Type="http://schemas.openxmlformats.org/officeDocument/2006/relationships/image" Target="../media/image48.wmf"/><Relationship Id="rId10" Type="http://schemas.openxmlformats.org/officeDocument/2006/relationships/image" Target="../media/image42.wmf"/><Relationship Id="rId19" Type="http://schemas.openxmlformats.org/officeDocument/2006/relationships/image" Target="../media/image46.wmf"/><Relationship Id="rId4" Type="http://schemas.openxmlformats.org/officeDocument/2006/relationships/image" Target="../media/image50.png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59.wmf"/><Relationship Id="rId3" Type="http://schemas.openxmlformats.org/officeDocument/2006/relationships/image" Target="../media/image49.png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61.png"/><Relationship Id="rId11" Type="http://schemas.openxmlformats.org/officeDocument/2006/relationships/oleObject" Target="../embeddings/oleObject26.bin"/><Relationship Id="rId5" Type="http://schemas.openxmlformats.org/officeDocument/2006/relationships/image" Target="../media/image60.png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55.wmf"/><Relationship Id="rId19" Type="http://schemas.openxmlformats.org/officeDocument/2006/relationships/image" Target="../media/image62.png"/><Relationship Id="rId4" Type="http://schemas.openxmlformats.org/officeDocument/2006/relationships/image" Target="../media/image50.png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5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clipartbest.com/cliparts/9i4/bko/9i4bkoxiE.gif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0.wmf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2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7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image" Target="../media/image20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9.png"/><Relationship Id="rId4" Type="http://schemas.openxmlformats.org/officeDocument/2006/relationships/image" Target="../media/image8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31.wmf"/><Relationship Id="rId3" Type="http://schemas.openxmlformats.org/officeDocument/2006/relationships/image" Target="../media/image32.png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37.wmf"/><Relationship Id="rId3" Type="http://schemas.openxmlformats.org/officeDocument/2006/relationships/image" Target="../media/image39.png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47935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    Accel Precalc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r>
              <a:rPr lang="en-US" sz="2800" dirty="0" smtClean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             Unit 8: Extended Trigonometry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r>
              <a:rPr lang="en-US" sz="2800" dirty="0" smtClean="0">
                <a:solidFill>
                  <a:srgbClr val="FF00FF"/>
                </a:solidFill>
                <a:effectLst/>
                <a:latin typeface="Comic Sans MS"/>
                <a:ea typeface="Times New Roman"/>
              </a:rPr>
              <a:t>             Lesson 1:  Law of Sines (Part I)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352800"/>
            <a:ext cx="81098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993366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   How do you solve for missing parts of triangles which are not 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“</a:t>
            </a:r>
            <a:r>
              <a:rPr lang="en-US" sz="2800" dirty="0" smtClean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right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”?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95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Cambria"/>
                <a:ea typeface="Times New Roman"/>
              </a:rPr>
              <a:t>Ex. 3  Given  </a:t>
            </a:r>
            <a:r>
              <a:rPr lang="en-US" sz="2800" b="1" i="1" dirty="0" smtClean="0">
                <a:latin typeface="Cambria"/>
                <a:ea typeface="Times New Roman"/>
              </a:rPr>
              <a:t>     ABC with </a:t>
            </a:r>
            <a:r>
              <a:rPr lang="en-US" sz="2800" b="1" i="1" dirty="0" smtClean="0">
                <a:solidFill>
                  <a:srgbClr val="FF0000"/>
                </a:solidFill>
                <a:latin typeface="Cambria"/>
                <a:ea typeface="Times New Roman"/>
                <a:sym typeface="Symbol"/>
              </a:rPr>
              <a:t></a:t>
            </a:r>
            <a:r>
              <a:rPr lang="en-US" sz="2800" b="1" i="1" dirty="0" smtClean="0">
                <a:solidFill>
                  <a:srgbClr val="FF0000"/>
                </a:solidFill>
                <a:latin typeface="Cambria"/>
                <a:ea typeface="Times New Roman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Cambria"/>
                <a:ea typeface="Times New Roman"/>
              </a:rPr>
              <a:t>A = 50</a:t>
            </a:r>
            <a:r>
              <a:rPr lang="en-US" sz="2800" b="1" i="1" baseline="30000" dirty="0">
                <a:solidFill>
                  <a:srgbClr val="FF0000"/>
                </a:solidFill>
                <a:latin typeface="Cambria"/>
                <a:ea typeface="Times New Roman"/>
              </a:rPr>
              <a:t>o</a:t>
            </a:r>
            <a:r>
              <a:rPr lang="en-US" sz="2800" b="1" i="1" dirty="0">
                <a:latin typeface="Cambria"/>
                <a:ea typeface="Times New Roman"/>
              </a:rPr>
              <a:t>, </a:t>
            </a:r>
            <a:r>
              <a:rPr lang="en-US" sz="2800" b="1" i="1" dirty="0">
                <a:solidFill>
                  <a:srgbClr val="006600"/>
                </a:solidFill>
                <a:latin typeface="Cambria"/>
                <a:ea typeface="Times New Roman"/>
                <a:sym typeface="Symbol"/>
              </a:rPr>
              <a:t></a:t>
            </a:r>
            <a:r>
              <a:rPr lang="en-US" sz="2800" b="1" i="1" dirty="0">
                <a:solidFill>
                  <a:srgbClr val="006600"/>
                </a:solidFill>
                <a:latin typeface="Cambria"/>
                <a:ea typeface="Times New Roman"/>
              </a:rPr>
              <a:t>B = </a:t>
            </a:r>
            <a:r>
              <a:rPr lang="en-US" sz="2800" b="1" i="1" dirty="0" smtClean="0">
                <a:solidFill>
                  <a:srgbClr val="006600"/>
                </a:solidFill>
                <a:latin typeface="Cambria"/>
                <a:ea typeface="Times New Roman"/>
              </a:rPr>
              <a:t>70</a:t>
            </a:r>
            <a:r>
              <a:rPr lang="en-US" sz="2800" b="1" i="1" baseline="30000" dirty="0" smtClean="0">
                <a:solidFill>
                  <a:srgbClr val="006600"/>
                </a:solidFill>
                <a:latin typeface="Cambria"/>
                <a:ea typeface="Times New Roman"/>
              </a:rPr>
              <a:t>o</a:t>
            </a:r>
            <a:r>
              <a:rPr lang="en-US" sz="2800" b="1" i="1" dirty="0" smtClean="0">
                <a:solidFill>
                  <a:srgbClr val="006600"/>
                </a:solidFill>
                <a:latin typeface="Cambria"/>
                <a:ea typeface="Times New Roman"/>
              </a:rPr>
              <a:t> </a:t>
            </a:r>
            <a:r>
              <a:rPr lang="en-US" sz="2800" b="1" i="1" dirty="0">
                <a:latin typeface="Cambria"/>
                <a:ea typeface="Times New Roman"/>
              </a:rPr>
              <a:t>and </a:t>
            </a:r>
            <a:endParaRPr lang="en-US" sz="2800" b="1" i="1" dirty="0" smtClean="0">
              <a:latin typeface="Cambria"/>
              <a:ea typeface="Times New Roman"/>
            </a:endParaRPr>
          </a:p>
          <a:p>
            <a:r>
              <a:rPr lang="en-US" sz="2800" b="1" i="1" dirty="0">
                <a:latin typeface="Cambria"/>
                <a:ea typeface="Times New Roman"/>
              </a:rPr>
              <a:t> </a:t>
            </a:r>
            <a:r>
              <a:rPr lang="en-US" sz="2800" b="1" i="1" dirty="0" smtClean="0">
                <a:latin typeface="Cambria"/>
                <a:ea typeface="Times New Roman"/>
              </a:rPr>
              <a:t>          </a:t>
            </a:r>
            <a:r>
              <a:rPr lang="en-US" sz="2800" b="1" i="1" dirty="0" smtClean="0">
                <a:solidFill>
                  <a:srgbClr val="FF0000"/>
                </a:solidFill>
                <a:latin typeface="Cambria"/>
                <a:ea typeface="Times New Roman"/>
              </a:rPr>
              <a:t>a </a:t>
            </a:r>
            <a:r>
              <a:rPr lang="en-US" sz="2800" b="1" i="1" dirty="0">
                <a:solidFill>
                  <a:srgbClr val="FF0000"/>
                </a:solidFill>
                <a:latin typeface="Cambria"/>
                <a:ea typeface="Times New Roman"/>
              </a:rPr>
              <a:t>= 12</a:t>
            </a:r>
            <a:r>
              <a:rPr lang="en-US" sz="2800" b="1" i="1" dirty="0">
                <a:latin typeface="Cambria"/>
                <a:ea typeface="Times New Roman"/>
              </a:rPr>
              <a:t>.  Solve the </a:t>
            </a:r>
            <a:r>
              <a:rPr lang="en-US" sz="2800" b="1" i="1" dirty="0" smtClean="0">
                <a:latin typeface="Cambria"/>
                <a:ea typeface="Times New Roman"/>
              </a:rPr>
              <a:t>triangle</a:t>
            </a:r>
            <a:r>
              <a:rPr lang="en-US" sz="2800" b="1" i="1" dirty="0">
                <a:latin typeface="Cambria"/>
                <a:ea typeface="Times New Roman"/>
              </a:rPr>
              <a:t>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2362200" y="381000"/>
            <a:ext cx="381000" cy="381000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99457"/>
            <a:ext cx="2971800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280678"/>
            <a:ext cx="442912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1825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24600" y="276395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50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75714" y="194854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sym typeface="Symbol"/>
              </a:rPr>
              <a:t>70</a:t>
            </a:r>
            <a:endParaRPr lang="en-US" b="1" dirty="0">
              <a:solidFill>
                <a:srgbClr val="006600"/>
              </a:solidFill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447800"/>
            <a:ext cx="544287" cy="48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728857" y="2133210"/>
            <a:ext cx="609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12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388813"/>
              </p:ext>
            </p:extLst>
          </p:nvPr>
        </p:nvGraphicFramePr>
        <p:xfrm>
          <a:off x="523089" y="4742004"/>
          <a:ext cx="2467679" cy="487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3" name="Equation" r:id="rId7" imgW="1091880" imgH="215640" progId="Equation.3">
                  <p:embed/>
                </p:oleObj>
              </mc:Choice>
              <mc:Fallback>
                <p:oleObj name="Equation" r:id="rId7" imgW="1091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3089" y="4742004"/>
                        <a:ext cx="2467679" cy="48779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154707"/>
              </p:ext>
            </p:extLst>
          </p:nvPr>
        </p:nvGraphicFramePr>
        <p:xfrm>
          <a:off x="1600200" y="4191000"/>
          <a:ext cx="656071" cy="45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4" name="Equation" r:id="rId9" imgW="253800" imgH="177480" progId="Equation.3">
                  <p:embed/>
                </p:oleObj>
              </mc:Choice>
              <mc:Fallback>
                <p:oleObj name="Equation" r:id="rId9" imgW="2538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00200" y="4191000"/>
                        <a:ext cx="656071" cy="4592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63958"/>
            <a:ext cx="751114" cy="50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387181"/>
              </p:ext>
            </p:extLst>
          </p:nvPr>
        </p:nvGraphicFramePr>
        <p:xfrm>
          <a:off x="5083969" y="3810246"/>
          <a:ext cx="30908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5" name="Equation" r:id="rId12" imgW="1066680" imgH="393480" progId="Equation.3">
                  <p:embed/>
                </p:oleObj>
              </mc:Choice>
              <mc:Fallback>
                <p:oleObj name="Equation" r:id="rId12" imgW="10666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969" y="3810246"/>
                        <a:ext cx="3090862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85980"/>
              </p:ext>
            </p:extLst>
          </p:nvPr>
        </p:nvGraphicFramePr>
        <p:xfrm>
          <a:off x="5791200" y="4876800"/>
          <a:ext cx="176212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6" name="Equation" r:id="rId14" imgW="520560" imgH="177480" progId="Equation.3">
                  <p:embed/>
                </p:oleObj>
              </mc:Choice>
              <mc:Fallback>
                <p:oleObj name="Equation" r:id="rId14" imgW="52056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876800"/>
                        <a:ext cx="1762125" cy="601663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266731"/>
              </p:ext>
            </p:extLst>
          </p:nvPr>
        </p:nvGraphicFramePr>
        <p:xfrm>
          <a:off x="3609749" y="2763958"/>
          <a:ext cx="103187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7" name="Equation" r:id="rId16" imgW="304560" imgH="177480" progId="Equation.3">
                  <p:embed/>
                </p:oleObj>
              </mc:Choice>
              <mc:Fallback>
                <p:oleObj name="Equation" r:id="rId16" imgW="30456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749" y="2763958"/>
                        <a:ext cx="1031875" cy="601663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394931"/>
              </p:ext>
            </p:extLst>
          </p:nvPr>
        </p:nvGraphicFramePr>
        <p:xfrm>
          <a:off x="5084762" y="3733800"/>
          <a:ext cx="30892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8" name="Equation" r:id="rId18" imgW="1066680" imgH="393480" progId="Equation.3">
                  <p:embed/>
                </p:oleObj>
              </mc:Choice>
              <mc:Fallback>
                <p:oleObj name="Equation" r:id="rId18" imgW="10666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2" y="3733800"/>
                        <a:ext cx="3089275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250276"/>
              </p:ext>
            </p:extLst>
          </p:nvPr>
        </p:nvGraphicFramePr>
        <p:xfrm>
          <a:off x="5802086" y="4975017"/>
          <a:ext cx="176212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9" name="Equation" r:id="rId20" imgW="520560" imgH="177480" progId="Equation.3">
                  <p:embed/>
                </p:oleObj>
              </mc:Choice>
              <mc:Fallback>
                <p:oleObj name="Equation" r:id="rId20" imgW="52056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086" y="4975017"/>
                        <a:ext cx="1762125" cy="601663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962351"/>
              </p:ext>
            </p:extLst>
          </p:nvPr>
        </p:nvGraphicFramePr>
        <p:xfrm>
          <a:off x="3675063" y="4191000"/>
          <a:ext cx="989012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0" name="Equation" r:id="rId22" imgW="291960" imgH="177480" progId="Equation.3">
                  <p:embed/>
                </p:oleObj>
              </mc:Choice>
              <mc:Fallback>
                <p:oleObj name="Equation" r:id="rId22" imgW="29196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3" y="4191000"/>
                        <a:ext cx="989012" cy="601663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380514" y="276216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00CC"/>
                </a:solidFill>
              </a:rPr>
              <a:t>6</a:t>
            </a:r>
            <a:r>
              <a:rPr lang="en-US" b="1" dirty="0" smtClean="0">
                <a:solidFill>
                  <a:srgbClr val="6600CC"/>
                </a:solidFill>
              </a:rPr>
              <a:t>0</a:t>
            </a:r>
            <a:r>
              <a:rPr lang="en-US" b="1" dirty="0" smtClean="0">
                <a:solidFill>
                  <a:srgbClr val="6600CC"/>
                </a:solidFill>
                <a:sym typeface="Symbol"/>
              </a:rPr>
              <a:t></a:t>
            </a:r>
            <a:endParaRPr lang="en-US" b="1" dirty="0">
              <a:solidFill>
                <a:srgbClr val="6600CC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9700267">
            <a:off x="6780145" y="2573297"/>
            <a:ext cx="883640" cy="2065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5834577">
            <a:off x="6769629" y="2573297"/>
            <a:ext cx="883640" cy="206599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9700267">
            <a:off x="6769258" y="2593348"/>
            <a:ext cx="883640" cy="2065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2990733">
            <a:off x="6633894" y="2573295"/>
            <a:ext cx="883640" cy="206599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1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 animBg="1"/>
      <p:bldP spid="21" grpId="0"/>
      <p:bldP spid="16" grpId="0" animBg="1"/>
      <p:bldP spid="16" grpId="1" animBg="1"/>
      <p:bldP spid="23" grpId="0" animBg="1"/>
      <p:bldP spid="23" grpId="1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/>
              <a:t>Ex. 4  </a:t>
            </a:r>
            <a:r>
              <a:rPr lang="en-US" sz="2800" b="1" i="1" dirty="0" smtClean="0"/>
              <a:t>Solve      ABC  if </a:t>
            </a:r>
            <a:r>
              <a:rPr lang="en-US" sz="2800" b="1" i="1" dirty="0">
                <a:solidFill>
                  <a:srgbClr val="006600"/>
                </a:solidFill>
                <a:sym typeface="Symbol"/>
              </a:rPr>
              <a:t></a:t>
            </a:r>
            <a:r>
              <a:rPr lang="en-US" sz="2800" b="1" i="1" dirty="0">
                <a:solidFill>
                  <a:srgbClr val="006600"/>
                </a:solidFill>
              </a:rPr>
              <a:t> B = 30</a:t>
            </a:r>
            <a:r>
              <a:rPr lang="en-US" sz="2800" b="1" i="1" baseline="30000" dirty="0">
                <a:solidFill>
                  <a:srgbClr val="006600"/>
                </a:solidFill>
              </a:rPr>
              <a:t>o</a:t>
            </a:r>
            <a:r>
              <a:rPr lang="en-US" sz="2800" b="1" i="1" dirty="0"/>
              <a:t>, </a:t>
            </a:r>
            <a:r>
              <a:rPr lang="en-US" sz="2800" b="1" i="1" dirty="0">
                <a:solidFill>
                  <a:srgbClr val="7030A0"/>
                </a:solidFill>
                <a:sym typeface="Symbol"/>
              </a:rPr>
              <a:t></a:t>
            </a:r>
            <a:r>
              <a:rPr lang="en-US" sz="2800" b="1" i="1" dirty="0">
                <a:solidFill>
                  <a:srgbClr val="7030A0"/>
                </a:solidFill>
              </a:rPr>
              <a:t>C = 70</a:t>
            </a:r>
            <a:r>
              <a:rPr lang="en-US" sz="2800" b="1" i="1" baseline="30000" dirty="0">
                <a:solidFill>
                  <a:srgbClr val="7030A0"/>
                </a:solidFill>
              </a:rPr>
              <a:t>o</a:t>
            </a:r>
            <a:r>
              <a:rPr lang="en-US" sz="2800" b="1" i="1" dirty="0">
                <a:solidFill>
                  <a:srgbClr val="7030A0"/>
                </a:solidFill>
              </a:rPr>
              <a:t> </a:t>
            </a:r>
            <a:r>
              <a:rPr lang="en-US" sz="2800" b="1" i="1" dirty="0" smtClean="0"/>
              <a:t>and</a:t>
            </a:r>
            <a:r>
              <a:rPr lang="en-US" sz="2800" dirty="0"/>
              <a:t> </a:t>
            </a:r>
            <a:r>
              <a:rPr lang="en-US" sz="2800" b="1" i="1" dirty="0" smtClean="0">
                <a:solidFill>
                  <a:srgbClr val="006600"/>
                </a:solidFill>
              </a:rPr>
              <a:t>b </a:t>
            </a:r>
            <a:r>
              <a:rPr lang="en-US" sz="2800" b="1" i="1" dirty="0">
                <a:solidFill>
                  <a:srgbClr val="006600"/>
                </a:solidFill>
              </a:rPr>
              <a:t>= 10</a:t>
            </a:r>
            <a:r>
              <a:rPr lang="en-US" sz="2800" b="1" i="1" dirty="0"/>
              <a:t>.</a:t>
            </a:r>
            <a:endParaRPr lang="en-US" sz="2800" dirty="0"/>
          </a:p>
        </p:txBody>
      </p:sp>
      <p:sp>
        <p:nvSpPr>
          <p:cNvPr id="3" name="Isosceles Triangle 2"/>
          <p:cNvSpPr/>
          <p:nvPr/>
        </p:nvSpPr>
        <p:spPr>
          <a:xfrm>
            <a:off x="2362200" y="381000"/>
            <a:ext cx="381000" cy="381000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886" y="990600"/>
            <a:ext cx="2819400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442912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69016"/>
            <a:ext cx="685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6858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934200" y="161108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sym typeface="Symbol"/>
              </a:rPr>
              <a:t>30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60771" y="23783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CC"/>
                </a:solidFill>
              </a:rPr>
              <a:t>70</a:t>
            </a:r>
            <a:r>
              <a:rPr lang="en-US" b="1" dirty="0" smtClean="0">
                <a:solidFill>
                  <a:srgbClr val="6600CC"/>
                </a:solidFill>
                <a:sym typeface="Symbol"/>
              </a:rPr>
              <a:t></a:t>
            </a:r>
            <a:endParaRPr lang="en-US" b="1" dirty="0">
              <a:solidFill>
                <a:srgbClr val="66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0675" y="1088653"/>
            <a:ext cx="857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80</a:t>
            </a:r>
            <a:r>
              <a:rPr lang="en-US" sz="3200" b="1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70864" y="2385434"/>
            <a:ext cx="85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80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1171" y="2843212"/>
            <a:ext cx="609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10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5640441">
            <a:off x="6648074" y="2282133"/>
            <a:ext cx="883640" cy="2065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2990733">
            <a:off x="6492379" y="2169296"/>
            <a:ext cx="883640" cy="206599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70643"/>
              </p:ext>
            </p:extLst>
          </p:nvPr>
        </p:nvGraphicFramePr>
        <p:xfrm>
          <a:off x="5389561" y="3291840"/>
          <a:ext cx="30892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0" name="Equation" r:id="rId7" imgW="1066680" imgH="393480" progId="Equation.3">
                  <p:embed/>
                </p:oleObj>
              </mc:Choice>
              <mc:Fallback>
                <p:oleObj name="Equation" r:id="rId7" imgW="10666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61" y="3291840"/>
                        <a:ext cx="3089275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0786"/>
              </p:ext>
            </p:extLst>
          </p:nvPr>
        </p:nvGraphicFramePr>
        <p:xfrm>
          <a:off x="6208831" y="4572000"/>
          <a:ext cx="176212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1" name="Equation" r:id="rId9" imgW="520560" imgH="177480" progId="Equation.3">
                  <p:embed/>
                </p:oleObj>
              </mc:Choice>
              <mc:Fallback>
                <p:oleObj name="Equation" r:id="rId9" imgW="52056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831" y="4572000"/>
                        <a:ext cx="1762125" cy="601663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626164"/>
              </p:ext>
            </p:extLst>
          </p:nvPr>
        </p:nvGraphicFramePr>
        <p:xfrm>
          <a:off x="3810000" y="3886200"/>
          <a:ext cx="989012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2" name="Equation" r:id="rId11" imgW="291960" imgH="177480" progId="Equation.3">
                  <p:embed/>
                </p:oleObj>
              </mc:Choice>
              <mc:Fallback>
                <p:oleObj name="Equation" r:id="rId11" imgW="291960" imgH="177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886200"/>
                        <a:ext cx="989012" cy="601663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ight Arrow 18"/>
          <p:cNvSpPr/>
          <p:nvPr/>
        </p:nvSpPr>
        <p:spPr>
          <a:xfrm rot="5640441">
            <a:off x="6626301" y="2244532"/>
            <a:ext cx="883640" cy="2065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9976794">
            <a:off x="6760225" y="2244533"/>
            <a:ext cx="883640" cy="206599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343117"/>
              </p:ext>
            </p:extLst>
          </p:nvPr>
        </p:nvGraphicFramePr>
        <p:xfrm>
          <a:off x="5389559" y="3314700"/>
          <a:ext cx="30892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3" name="Equation" r:id="rId13" imgW="1066680" imgH="393480" progId="Equation.3">
                  <p:embed/>
                </p:oleObj>
              </mc:Choice>
              <mc:Fallback>
                <p:oleObj name="Equation" r:id="rId13" imgW="10666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59" y="3314700"/>
                        <a:ext cx="3089275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470147"/>
              </p:ext>
            </p:extLst>
          </p:nvPr>
        </p:nvGraphicFramePr>
        <p:xfrm>
          <a:off x="6165627" y="4572000"/>
          <a:ext cx="180498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4" name="Equation" r:id="rId15" imgW="533160" imgH="177480" progId="Equation.3">
                  <p:embed/>
                </p:oleObj>
              </mc:Choice>
              <mc:Fallback>
                <p:oleObj name="Equation" r:id="rId15" imgW="53316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627" y="4572000"/>
                        <a:ext cx="1804988" cy="601663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552579"/>
              </p:ext>
            </p:extLst>
          </p:nvPr>
        </p:nvGraphicFramePr>
        <p:xfrm>
          <a:off x="3806825" y="1125538"/>
          <a:ext cx="103187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5" name="Equation" r:id="rId17" imgW="304560" imgH="177480" progId="Equation.3">
                  <p:embed/>
                </p:oleObj>
              </mc:Choice>
              <mc:Fallback>
                <p:oleObj name="Equation" r:id="rId17" imgW="30456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5" y="1125538"/>
                        <a:ext cx="1031875" cy="601662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5" name="Picture 35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378353"/>
            <a:ext cx="694644" cy="626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740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/>
      <p:bldP spid="11" grpId="0"/>
      <p:bldP spid="13" grpId="0" animBg="1"/>
      <p:bldP spid="14" grpId="0" animBg="1"/>
      <p:bldP spid="14" grpId="1" animBg="1"/>
      <p:bldP spid="15" grpId="0" animBg="1"/>
      <p:bldP spid="15" grpId="1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3029"/>
            <a:ext cx="601659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6" y="2362200"/>
            <a:ext cx="36195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133599"/>
            <a:ext cx="33147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86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5943"/>
            <a:ext cx="4343400" cy="282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0" y="7620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WHY??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61626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" y="1981200"/>
            <a:ext cx="86106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17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13869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Comic Sans MS"/>
                <a:ea typeface="Times New Roman"/>
              </a:rPr>
              <a:t>Recall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: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5943" y="924933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What </a:t>
            </a:r>
            <a:r>
              <a:rPr lang="en-US" sz="2800" dirty="0" smtClean="0">
                <a:solidFill>
                  <a:srgbClr val="FF6600"/>
                </a:solidFill>
                <a:effectLst/>
                <a:latin typeface="Comic Sans MS"/>
                <a:ea typeface="Times New Roman"/>
                <a:cs typeface="Times New Roman"/>
              </a:rPr>
              <a:t>trig ratios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are used to solve </a:t>
            </a:r>
            <a:r>
              <a:rPr lang="en-US" sz="2800" dirty="0" smtClean="0">
                <a:solidFill>
                  <a:srgbClr val="6600FF"/>
                </a:solidFill>
                <a:effectLst/>
                <a:latin typeface="Comic Sans MS"/>
                <a:ea typeface="Times New Roman"/>
                <a:cs typeface="Times New Roman"/>
              </a:rPr>
              <a:t>right triangles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39969" y="4114800"/>
            <a:ext cx="7848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u="sng" dirty="0">
                <a:latin typeface="Comic Sans MS"/>
                <a:ea typeface="Times New Roman"/>
                <a:cs typeface="Times New Roman"/>
              </a:rPr>
              <a:t>Two Methods to Solve “</a:t>
            </a:r>
            <a:r>
              <a:rPr lang="en-US" sz="2800" u="sng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Non-Right Triangles</a:t>
            </a:r>
            <a:r>
              <a:rPr lang="en-US" sz="2800" u="sng" dirty="0">
                <a:latin typeface="Comic Sans MS"/>
                <a:ea typeface="Times New Roman"/>
                <a:cs typeface="Times New Roman"/>
              </a:rPr>
              <a:t>”</a:t>
            </a:r>
            <a:r>
              <a:rPr lang="en-US" sz="2800" dirty="0">
                <a:latin typeface="Comic Sans MS"/>
                <a:ea typeface="Times New Roman"/>
                <a:cs typeface="Times New Roman"/>
              </a:rPr>
              <a:t>:</a:t>
            </a:r>
            <a:endParaRPr lang="en-US" sz="2800" dirty="0"/>
          </a:p>
        </p:txBody>
      </p:sp>
      <p:sp>
        <p:nvSpPr>
          <p:cNvPr id="5" name="AutoShape 2" descr="https://encrypted-tbn2.gstatic.com/images?q=tbn:ANd9GcTAMxBwKc887FFnDO7sI4aJIxBnEMaDWWJzNkAvwwwUztlFs0OtZ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https://encrypted-tbn2.gstatic.com/images?q=tbn:ANd9GcTAMxBwKc887FFnDO7sI4aJIxBnEMaDWWJzNkAvwwwUztlFs0OtZQ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257" y="1600199"/>
            <a:ext cx="5316172" cy="2403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6" y="4876800"/>
            <a:ext cx="29146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714999"/>
            <a:ext cx="33718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96796" y="4795075"/>
            <a:ext cx="5747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CC"/>
                </a:solidFill>
                <a:latin typeface="Bauhaus 93" panose="04030905020B02020C02" pitchFamily="82" charset="0"/>
              </a:rPr>
              <a:t>Let’s derive this one today!</a:t>
            </a:r>
            <a:endParaRPr lang="en-US" sz="3600" dirty="0">
              <a:solidFill>
                <a:srgbClr val="6600CC"/>
              </a:solidFill>
              <a:latin typeface="Bauhaus 93" panose="04030905020B02020C02" pitchFamily="82" charset="0"/>
            </a:endParaRPr>
          </a:p>
        </p:txBody>
      </p:sp>
      <p:pic>
        <p:nvPicPr>
          <p:cNvPr id="5122" name="Picture 2" descr="NYC Immigration Law Firm Reviews | Client Testimonials ...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41406"/>
            <a:ext cx="1524000" cy="127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88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65" y="157162"/>
            <a:ext cx="69723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3" y="1062037"/>
            <a:ext cx="305752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2" y="3702807"/>
            <a:ext cx="87534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211" y="4366040"/>
            <a:ext cx="30289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305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6700"/>
            <a:ext cx="618423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762000"/>
            <a:ext cx="29146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3076575"/>
            <a:ext cx="83724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918654"/>
              </p:ext>
            </p:extLst>
          </p:nvPr>
        </p:nvGraphicFramePr>
        <p:xfrm>
          <a:off x="838200" y="3856389"/>
          <a:ext cx="1905000" cy="1234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Equation" r:id="rId6" imgW="685800" imgH="444240" progId="Equation.3">
                  <p:embed/>
                </p:oleObj>
              </mc:Choice>
              <mc:Fallback>
                <p:oleObj name="Equation" r:id="rId6" imgW="6858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200" y="3856389"/>
                        <a:ext cx="1905000" cy="123472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1476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962400"/>
            <a:ext cx="30289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350096"/>
              </p:ext>
            </p:extLst>
          </p:nvPr>
        </p:nvGraphicFramePr>
        <p:xfrm>
          <a:off x="762000" y="5410200"/>
          <a:ext cx="23105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Equation" r:id="rId10" imgW="672840" imgH="177480" progId="Equation.3">
                  <p:embed/>
                </p:oleObj>
              </mc:Choice>
              <mc:Fallback>
                <p:oleObj name="Equation" r:id="rId10" imgW="672840" imgH="177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410200"/>
                        <a:ext cx="2310512" cy="6096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999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67722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7800"/>
            <a:ext cx="30289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563349"/>
              </p:ext>
            </p:extLst>
          </p:nvPr>
        </p:nvGraphicFramePr>
        <p:xfrm>
          <a:off x="1143000" y="1219200"/>
          <a:ext cx="176858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" name="Equation" r:id="rId5" imgW="609480" imgH="393480" progId="Equation.3">
                  <p:embed/>
                </p:oleObj>
              </mc:Choice>
              <mc:Fallback>
                <p:oleObj name="Equation" r:id="rId5" imgW="60948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1768585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841442"/>
              </p:ext>
            </p:extLst>
          </p:nvPr>
        </p:nvGraphicFramePr>
        <p:xfrm>
          <a:off x="893763" y="2819400"/>
          <a:ext cx="2352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1" name="Equation" r:id="rId7" imgW="685800" imgH="177480" progId="Equation.3">
                  <p:embed/>
                </p:oleObj>
              </mc:Choice>
              <mc:Fallback>
                <p:oleObj name="Equation" r:id="rId7" imgW="68580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2819400"/>
                        <a:ext cx="2352675" cy="6096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3800"/>
            <a:ext cx="498804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771370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918" y="5595257"/>
            <a:ext cx="360746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48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5429"/>
            <a:ext cx="343017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35433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4876800" y="776287"/>
            <a:ext cx="381000" cy="3190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26529" y="1280092"/>
            <a:ext cx="381000" cy="3190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553200" y="776287"/>
            <a:ext cx="381000" cy="3190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96100" y="1301523"/>
            <a:ext cx="381000" cy="3190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443" y="2144486"/>
            <a:ext cx="3296086" cy="149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7999"/>
            <a:ext cx="26670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3" y="4038600"/>
            <a:ext cx="4343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http://www.regentsprep.org/regents/math/algtrig/att12/calloutsines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50929"/>
            <a:ext cx="3761105" cy="2191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32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0989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Ex. 1  Given     ABC with side </a:t>
            </a:r>
            <a:r>
              <a:rPr lang="en-US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= 8</a:t>
            </a:r>
            <a:r>
              <a:rPr lang="en-US" sz="2800" dirty="0" smtClean="0">
                <a:latin typeface="Comic Sans MS" panose="030F0702030302020204" pitchFamily="66" charset="0"/>
              </a:rPr>
              <a:t>,</a:t>
            </a:r>
            <a:r>
              <a:rPr lang="en-US" sz="2800" i="1" dirty="0">
                <a:latin typeface="Comic Sans MS"/>
                <a:ea typeface="Times New Roman"/>
                <a:sym typeface="Symbol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</a:t>
            </a:r>
            <a:r>
              <a:rPr lang="en-US" sz="2800" i="1" dirty="0">
                <a:solidFill>
                  <a:srgbClr val="FF0000"/>
                </a:solidFill>
                <a:latin typeface="Comic Sans MS"/>
                <a:ea typeface="Times New Roman"/>
              </a:rPr>
              <a:t>A</a:t>
            </a: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 = 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ea typeface="Times New Roman"/>
              </a:rPr>
              <a:t>30º</a:t>
            </a:r>
            <a:r>
              <a:rPr lang="en-US" sz="2800" dirty="0" smtClean="0">
                <a:latin typeface="Comic Sans MS"/>
                <a:ea typeface="Times New Roman"/>
              </a:rPr>
              <a:t>, and </a:t>
            </a:r>
            <a:r>
              <a:rPr lang="en-US" sz="2800" i="1" dirty="0">
                <a:solidFill>
                  <a:srgbClr val="7030A0"/>
                </a:solidFill>
                <a:latin typeface="Comic Sans MS"/>
                <a:ea typeface="Times New Roman"/>
                <a:sym typeface="Symbol"/>
              </a:rPr>
              <a:t></a:t>
            </a:r>
            <a:r>
              <a:rPr lang="en-US" sz="2800" i="1" dirty="0">
                <a:solidFill>
                  <a:srgbClr val="7030A0"/>
                </a:solidFill>
                <a:latin typeface="Comic Sans MS"/>
                <a:ea typeface="Times New Roman"/>
              </a:rPr>
              <a:t>C </a:t>
            </a:r>
            <a:r>
              <a:rPr lang="en-US" sz="2800" dirty="0">
                <a:solidFill>
                  <a:srgbClr val="7030A0"/>
                </a:solidFill>
                <a:latin typeface="Comic Sans MS"/>
                <a:ea typeface="Times New Roman"/>
              </a:rPr>
              <a:t>= </a:t>
            </a:r>
            <a:r>
              <a:rPr lang="en-US" sz="2800" dirty="0" smtClean="0">
                <a:solidFill>
                  <a:srgbClr val="7030A0"/>
                </a:solidFill>
                <a:latin typeface="Comic Sans MS"/>
                <a:ea typeface="Times New Roman"/>
              </a:rPr>
              <a:t>55º</a:t>
            </a:r>
            <a:r>
              <a:rPr lang="en-US" sz="2800" dirty="0" smtClean="0">
                <a:latin typeface="Comic Sans MS"/>
                <a:ea typeface="Times New Roman"/>
              </a:rPr>
              <a:t>.  Find side </a:t>
            </a:r>
            <a:r>
              <a:rPr lang="en-US" sz="2800" i="1" dirty="0" smtClean="0">
                <a:solidFill>
                  <a:srgbClr val="7030A0"/>
                </a:solidFill>
                <a:latin typeface="Comic Sans MS"/>
                <a:ea typeface="Times New Roman"/>
              </a:rPr>
              <a:t>c</a:t>
            </a:r>
            <a:r>
              <a:rPr lang="en-US" sz="2800" dirty="0" smtClean="0">
                <a:latin typeface="Comic Sans MS"/>
                <a:ea typeface="Times New Roman"/>
              </a:rPr>
              <a:t> to the nearest tenth.</a:t>
            </a:r>
            <a:r>
              <a:rPr lang="en-US" sz="2800" u="sng" dirty="0" smtClean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438400" y="381000"/>
            <a:ext cx="381000" cy="381000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icgre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143000"/>
            <a:ext cx="3048000" cy="1828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260150"/>
              </p:ext>
            </p:extLst>
          </p:nvPr>
        </p:nvGraphicFramePr>
        <p:xfrm>
          <a:off x="914400" y="1447800"/>
          <a:ext cx="25050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0" name="Equation" r:id="rId4" imgW="863280" imgH="393480" progId="Equation.3">
                  <p:embed/>
                </p:oleObj>
              </mc:Choice>
              <mc:Fallback>
                <p:oleObj name="Equation" r:id="rId4" imgW="86328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2505075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675053"/>
              </p:ext>
            </p:extLst>
          </p:nvPr>
        </p:nvGraphicFramePr>
        <p:xfrm>
          <a:off x="762000" y="2743200"/>
          <a:ext cx="30940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1" name="Equation" r:id="rId6" imgW="1066680" imgH="393480" progId="Equation.3">
                  <p:embed/>
                </p:oleObj>
              </mc:Choice>
              <mc:Fallback>
                <p:oleObj name="Equation" r:id="rId6" imgW="10666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43200"/>
                        <a:ext cx="3094037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823486"/>
              </p:ext>
            </p:extLst>
          </p:nvPr>
        </p:nvGraphicFramePr>
        <p:xfrm>
          <a:off x="609600" y="4038600"/>
          <a:ext cx="3462338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2" name="Equation" r:id="rId8" imgW="1193760" imgH="177480" progId="Equation.3">
                  <p:embed/>
                </p:oleObj>
              </mc:Choice>
              <mc:Fallback>
                <p:oleObj name="Equation" r:id="rId8" imgW="119376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38600"/>
                        <a:ext cx="3462338" cy="5159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358249"/>
              </p:ext>
            </p:extLst>
          </p:nvPr>
        </p:nvGraphicFramePr>
        <p:xfrm>
          <a:off x="1066800" y="4724400"/>
          <a:ext cx="22844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3" name="Equation" r:id="rId10" imgW="787320" imgH="393480" progId="Equation.3">
                  <p:embed/>
                </p:oleObj>
              </mc:Choice>
              <mc:Fallback>
                <p:oleObj name="Equation" r:id="rId10" imgW="78732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2284412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283073"/>
              </p:ext>
            </p:extLst>
          </p:nvPr>
        </p:nvGraphicFramePr>
        <p:xfrm>
          <a:off x="4495800" y="5105400"/>
          <a:ext cx="1719829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4" name="Equation" r:id="rId12" imgW="507960" imgH="177480" progId="Equation.3">
                  <p:embed/>
                </p:oleObj>
              </mc:Choice>
              <mc:Fallback>
                <p:oleObj name="Equation" r:id="rId12" imgW="50796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105400"/>
                        <a:ext cx="1719829" cy="60166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0" y="2960914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Check calculator </a:t>
            </a:r>
            <a:r>
              <a:rPr lang="en-US" sz="3200" dirty="0" smtClean="0">
                <a:solidFill>
                  <a:srgbClr val="FF0000"/>
                </a:solidFill>
              </a:rPr>
              <a:t>MODE</a:t>
            </a:r>
            <a:r>
              <a:rPr lang="en-US" sz="3200" dirty="0" smtClean="0">
                <a:solidFill>
                  <a:srgbClr val="0000FF"/>
                </a:solidFill>
              </a:rPr>
              <a:t>!!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16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7731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Ex. 2  Given     ABC with side </a:t>
            </a:r>
            <a:r>
              <a:rPr lang="en-US" sz="2800" i="1" dirty="0" smtClean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A=110,</a:t>
            </a:r>
            <a:r>
              <a:rPr lang="en-US" sz="2800" i="1" dirty="0" smtClean="0">
                <a:solidFill>
                  <a:srgbClr val="FF0000"/>
                </a:solidFill>
                <a:latin typeface="Comic Sans MS"/>
                <a:ea typeface="Times New Roman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= 55</a:t>
            </a:r>
            <a:r>
              <a:rPr lang="en-US" sz="2800" dirty="0" smtClean="0">
                <a:latin typeface="Comic Sans MS" panose="030F0702030302020204" pitchFamily="66" charset="0"/>
              </a:rPr>
              <a:t>,</a:t>
            </a:r>
            <a:r>
              <a:rPr lang="en-US" sz="2800" i="1" dirty="0" smtClean="0">
                <a:latin typeface="Comic Sans MS"/>
                <a:ea typeface="Times New Roman"/>
                <a:sym typeface="Symbol"/>
              </a:rPr>
              <a:t> </a:t>
            </a:r>
          </a:p>
          <a:p>
            <a:r>
              <a:rPr lang="en-US" sz="2800" i="1" dirty="0" smtClean="0">
                <a:solidFill>
                  <a:srgbClr val="6600CC"/>
                </a:solidFill>
                <a:latin typeface="Comic Sans MS"/>
                <a:ea typeface="Times New Roman"/>
                <a:sym typeface="Symbol"/>
              </a:rPr>
              <a:t>c =20</a:t>
            </a:r>
            <a:r>
              <a:rPr lang="en-US" sz="2800" dirty="0" smtClean="0">
                <a:latin typeface="Comic Sans MS"/>
                <a:ea typeface="Times New Roman"/>
              </a:rPr>
              <a:t>, find the measure if </a:t>
            </a:r>
            <a:r>
              <a:rPr lang="en-US" sz="2800" i="1" dirty="0" smtClean="0">
                <a:solidFill>
                  <a:srgbClr val="7030A0"/>
                </a:solidFill>
                <a:latin typeface="Comic Sans MS"/>
                <a:ea typeface="Times New Roman"/>
                <a:sym typeface="Symbol"/>
              </a:rPr>
              <a:t></a:t>
            </a:r>
            <a:r>
              <a:rPr lang="en-US" sz="2800" i="1" dirty="0">
                <a:solidFill>
                  <a:srgbClr val="7030A0"/>
                </a:solidFill>
                <a:latin typeface="Comic Sans MS"/>
                <a:ea typeface="Times New Roman"/>
              </a:rPr>
              <a:t>C </a:t>
            </a:r>
            <a:r>
              <a:rPr lang="en-US" sz="2800" i="1" dirty="0" smtClean="0">
                <a:solidFill>
                  <a:srgbClr val="7030A0"/>
                </a:solidFill>
                <a:latin typeface="Comic Sans MS"/>
                <a:ea typeface="Times New Roman"/>
              </a:rPr>
              <a:t> </a:t>
            </a:r>
            <a:r>
              <a:rPr lang="en-US" sz="2800" dirty="0" smtClean="0">
                <a:latin typeface="Comic Sans MS"/>
                <a:ea typeface="Times New Roman"/>
              </a:rPr>
              <a:t>to the nearest whole degree.</a:t>
            </a:r>
            <a:r>
              <a:rPr lang="en-US" sz="2800" u="sng" dirty="0" smtClean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2286000" y="163287"/>
            <a:ext cx="381000" cy="381000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icobtuse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296" y="1143000"/>
            <a:ext cx="2809875" cy="2590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464669"/>
              </p:ext>
            </p:extLst>
          </p:nvPr>
        </p:nvGraphicFramePr>
        <p:xfrm>
          <a:off x="838200" y="1432726"/>
          <a:ext cx="25050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1" name="Equation" r:id="rId4" imgW="863280" imgH="393480" progId="Equation.3">
                  <p:embed/>
                </p:oleObj>
              </mc:Choice>
              <mc:Fallback>
                <p:oleObj name="Equation" r:id="rId4" imgW="8632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432726"/>
                        <a:ext cx="2505075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159754"/>
              </p:ext>
            </p:extLst>
          </p:nvPr>
        </p:nvGraphicFramePr>
        <p:xfrm>
          <a:off x="817563" y="2743200"/>
          <a:ext cx="29829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2" name="Equation" r:id="rId6" imgW="1028520" imgH="393480" progId="Equation.3">
                  <p:embed/>
                </p:oleObj>
              </mc:Choice>
              <mc:Fallback>
                <p:oleObj name="Equation" r:id="rId6" imgW="10285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2743200"/>
                        <a:ext cx="2982912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86200" y="2667000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This will require </a:t>
            </a:r>
            <a:r>
              <a:rPr lang="en-US" sz="2800" b="1" dirty="0" smtClean="0">
                <a:solidFill>
                  <a:srgbClr val="006600"/>
                </a:solidFill>
              </a:rPr>
              <a:t>WHAT TYPE </a:t>
            </a:r>
            <a:r>
              <a:rPr lang="en-US" sz="2800" dirty="0" smtClean="0">
                <a:solidFill>
                  <a:srgbClr val="C00000"/>
                </a:solidFill>
              </a:rPr>
              <a:t>of trig function?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483239"/>
              </p:ext>
            </p:extLst>
          </p:nvPr>
        </p:nvGraphicFramePr>
        <p:xfrm>
          <a:off x="444500" y="4038600"/>
          <a:ext cx="37941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3" name="Equation" r:id="rId8" imgW="1307880" imgH="177480" progId="Equation.3">
                  <p:embed/>
                </p:oleObj>
              </mc:Choice>
              <mc:Fallback>
                <p:oleObj name="Equation" r:id="rId8" imgW="130788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4038600"/>
                        <a:ext cx="3794125" cy="5159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29263"/>
              </p:ext>
            </p:extLst>
          </p:nvPr>
        </p:nvGraphicFramePr>
        <p:xfrm>
          <a:off x="649287" y="4876800"/>
          <a:ext cx="34258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4" name="Equation" r:id="rId10" imgW="1180800" imgH="393480" progId="Equation.3">
                  <p:embed/>
                </p:oleObj>
              </mc:Choice>
              <mc:Fallback>
                <p:oleObj name="Equation" r:id="rId10" imgW="11808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7" y="4876800"/>
                        <a:ext cx="3425825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885426"/>
              </p:ext>
            </p:extLst>
          </p:nvPr>
        </p:nvGraphicFramePr>
        <p:xfrm>
          <a:off x="4800600" y="4048125"/>
          <a:ext cx="40894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5" name="Equation" r:id="rId12" imgW="1409400" imgH="431640" progId="Equation.3">
                  <p:embed/>
                </p:oleObj>
              </mc:Choice>
              <mc:Fallback>
                <p:oleObj name="Equation" r:id="rId12" imgW="140940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048125"/>
                        <a:ext cx="4089400" cy="12541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338188"/>
              </p:ext>
            </p:extLst>
          </p:nvPr>
        </p:nvGraphicFramePr>
        <p:xfrm>
          <a:off x="5538788" y="5410200"/>
          <a:ext cx="246221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6" name="Equation" r:id="rId14" imgW="634680" imgH="177480" progId="Equation.3">
                  <p:embed/>
                </p:oleObj>
              </mc:Choice>
              <mc:Fallback>
                <p:oleObj name="Equation" r:id="rId14" imgW="63468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8" y="5410200"/>
                        <a:ext cx="2462212" cy="6889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844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152400"/>
            <a:ext cx="495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CC"/>
                </a:solidFill>
              </a:rPr>
              <a:t>         </a:t>
            </a:r>
            <a:r>
              <a:rPr lang="en-US" sz="3600" u="sng" dirty="0" smtClean="0">
                <a:solidFill>
                  <a:srgbClr val="0033CC"/>
                </a:solidFill>
              </a:rPr>
              <a:t>Day 70 Agenda</a:t>
            </a:r>
            <a:r>
              <a:rPr lang="en-US" sz="3600" dirty="0" smtClean="0">
                <a:solidFill>
                  <a:srgbClr val="0033CC"/>
                </a:solidFill>
              </a:rPr>
              <a:t>: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DG 29 --- 20 minutes</a:t>
            </a:r>
          </a:p>
          <a:p>
            <a:endParaRPr lang="en-US" sz="3600" dirty="0">
              <a:solidFill>
                <a:srgbClr val="0033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09800"/>
            <a:ext cx="86106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11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206</Words>
  <Application>Microsoft Office PowerPoint</Application>
  <PresentationFormat>On-screen Show (4:3)</PresentationFormat>
  <Paragraphs>28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Bauhaus 93</vt:lpstr>
      <vt:lpstr>Calibri</vt:lpstr>
      <vt:lpstr>Cambria</vt:lpstr>
      <vt:lpstr>Comic Sans MS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temp</cp:lastModifiedBy>
  <cp:revision>85</cp:revision>
  <dcterms:created xsi:type="dcterms:W3CDTF">2014-11-13T21:03:34Z</dcterms:created>
  <dcterms:modified xsi:type="dcterms:W3CDTF">2018-04-24T14:09:02Z</dcterms:modified>
</cp:coreProperties>
</file>