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3" r:id="rId6"/>
    <p:sldId id="288" r:id="rId7"/>
    <p:sldId id="282" r:id="rId8"/>
    <p:sldId id="262" r:id="rId9"/>
    <p:sldId id="266" r:id="rId10"/>
    <p:sldId id="267" r:id="rId11"/>
    <p:sldId id="268" r:id="rId12"/>
    <p:sldId id="269" r:id="rId13"/>
    <p:sldId id="257" r:id="rId14"/>
    <p:sldId id="271" r:id="rId15"/>
    <p:sldId id="270" r:id="rId16"/>
    <p:sldId id="263" r:id="rId17"/>
    <p:sldId id="272" r:id="rId18"/>
    <p:sldId id="285" r:id="rId19"/>
    <p:sldId id="287" r:id="rId20"/>
    <p:sldId id="281" r:id="rId21"/>
    <p:sldId id="275" r:id="rId22"/>
    <p:sldId id="280" r:id="rId23"/>
    <p:sldId id="276" r:id="rId24"/>
    <p:sldId id="278" r:id="rId25"/>
    <p:sldId id="265" r:id="rId26"/>
    <p:sldId id="279" r:id="rId27"/>
    <p:sldId id="284" r:id="rId28"/>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50" autoAdjust="0"/>
    <p:restoredTop sz="94660"/>
  </p:normalViewPr>
  <p:slideViewPr>
    <p:cSldViewPr snapToGrid="0">
      <p:cViewPr varScale="1">
        <p:scale>
          <a:sx n="68" d="100"/>
          <a:sy n="68" d="100"/>
        </p:scale>
        <p:origin x="6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E281E-828D-4E18-AC87-7331CF6B51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D2AD72-3FD0-46E3-9264-55C1C7F29A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148241-FEEE-435E-8ADB-49FA37324B76}"/>
              </a:ext>
            </a:extLst>
          </p:cNvPr>
          <p:cNvSpPr>
            <a:spLocks noGrp="1"/>
          </p:cNvSpPr>
          <p:nvPr>
            <p:ph type="dt" sz="half" idx="10"/>
          </p:nvPr>
        </p:nvSpPr>
        <p:spPr/>
        <p:txBody>
          <a:bodyPr/>
          <a:lstStyle/>
          <a:p>
            <a:fld id="{12B575B2-E9BE-48E2-A9D9-52258730C7DE}" type="datetimeFigureOut">
              <a:rPr lang="en-US" smtClean="0"/>
              <a:t>3/26/2020</a:t>
            </a:fld>
            <a:endParaRPr lang="en-US"/>
          </a:p>
        </p:txBody>
      </p:sp>
      <p:sp>
        <p:nvSpPr>
          <p:cNvPr id="5" name="Footer Placeholder 4">
            <a:extLst>
              <a:ext uri="{FF2B5EF4-FFF2-40B4-BE49-F238E27FC236}">
                <a16:creationId xmlns:a16="http://schemas.microsoft.com/office/drawing/2014/main" id="{2282CA81-1470-4965-B2D2-F17E23E2A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1B070-9CC0-4F96-9E86-150E8E37D0C9}"/>
              </a:ext>
            </a:extLst>
          </p:cNvPr>
          <p:cNvSpPr>
            <a:spLocks noGrp="1"/>
          </p:cNvSpPr>
          <p:nvPr>
            <p:ph type="sldNum" sz="quarter" idx="12"/>
          </p:nvPr>
        </p:nvSpPr>
        <p:spPr/>
        <p:txBody>
          <a:bodyPr/>
          <a:lstStyle/>
          <a:p>
            <a:fld id="{E34DD3AE-384C-4D7E-A634-4275742F0792}" type="slidenum">
              <a:rPr lang="en-US" smtClean="0"/>
              <a:t>‹#›</a:t>
            </a:fld>
            <a:endParaRPr lang="en-US"/>
          </a:p>
        </p:txBody>
      </p:sp>
    </p:spTree>
    <p:extLst>
      <p:ext uri="{BB962C8B-B14F-4D97-AF65-F5344CB8AC3E}">
        <p14:creationId xmlns:p14="http://schemas.microsoft.com/office/powerpoint/2010/main" val="2114048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3F2C-23EA-424B-9A1E-D9D8D8CA70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9AD1F0-D60A-49FF-8D08-11E19F618B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594D3-CD2F-49BA-9970-28FE0CCE251D}"/>
              </a:ext>
            </a:extLst>
          </p:cNvPr>
          <p:cNvSpPr>
            <a:spLocks noGrp="1"/>
          </p:cNvSpPr>
          <p:nvPr>
            <p:ph type="dt" sz="half" idx="10"/>
          </p:nvPr>
        </p:nvSpPr>
        <p:spPr/>
        <p:txBody>
          <a:bodyPr/>
          <a:lstStyle/>
          <a:p>
            <a:fld id="{12B575B2-E9BE-48E2-A9D9-52258730C7DE}" type="datetimeFigureOut">
              <a:rPr lang="en-US" smtClean="0"/>
              <a:t>3/26/2020</a:t>
            </a:fld>
            <a:endParaRPr lang="en-US"/>
          </a:p>
        </p:txBody>
      </p:sp>
      <p:sp>
        <p:nvSpPr>
          <p:cNvPr id="5" name="Footer Placeholder 4">
            <a:extLst>
              <a:ext uri="{FF2B5EF4-FFF2-40B4-BE49-F238E27FC236}">
                <a16:creationId xmlns:a16="http://schemas.microsoft.com/office/drawing/2014/main" id="{915A89DF-B799-434F-A59A-0826312C1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30D6BD-07E9-4EB1-AA44-A8BC31334521}"/>
              </a:ext>
            </a:extLst>
          </p:cNvPr>
          <p:cNvSpPr>
            <a:spLocks noGrp="1"/>
          </p:cNvSpPr>
          <p:nvPr>
            <p:ph type="sldNum" sz="quarter" idx="12"/>
          </p:nvPr>
        </p:nvSpPr>
        <p:spPr/>
        <p:txBody>
          <a:bodyPr/>
          <a:lstStyle/>
          <a:p>
            <a:fld id="{E34DD3AE-384C-4D7E-A634-4275742F0792}" type="slidenum">
              <a:rPr lang="en-US" smtClean="0"/>
              <a:t>‹#›</a:t>
            </a:fld>
            <a:endParaRPr lang="en-US"/>
          </a:p>
        </p:txBody>
      </p:sp>
    </p:spTree>
    <p:extLst>
      <p:ext uri="{BB962C8B-B14F-4D97-AF65-F5344CB8AC3E}">
        <p14:creationId xmlns:p14="http://schemas.microsoft.com/office/powerpoint/2010/main" val="194243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3D3EE2-C4CD-4F20-805D-FA2733635C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067B6C-84D2-43AE-8C1C-3A7276A2B2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79463-D1F8-4DCB-AC12-4A4A52FBB2F2}"/>
              </a:ext>
            </a:extLst>
          </p:cNvPr>
          <p:cNvSpPr>
            <a:spLocks noGrp="1"/>
          </p:cNvSpPr>
          <p:nvPr>
            <p:ph type="dt" sz="half" idx="10"/>
          </p:nvPr>
        </p:nvSpPr>
        <p:spPr/>
        <p:txBody>
          <a:bodyPr/>
          <a:lstStyle/>
          <a:p>
            <a:fld id="{12B575B2-E9BE-48E2-A9D9-52258730C7DE}" type="datetimeFigureOut">
              <a:rPr lang="en-US" smtClean="0"/>
              <a:t>3/26/2020</a:t>
            </a:fld>
            <a:endParaRPr lang="en-US"/>
          </a:p>
        </p:txBody>
      </p:sp>
      <p:sp>
        <p:nvSpPr>
          <p:cNvPr id="5" name="Footer Placeholder 4">
            <a:extLst>
              <a:ext uri="{FF2B5EF4-FFF2-40B4-BE49-F238E27FC236}">
                <a16:creationId xmlns:a16="http://schemas.microsoft.com/office/drawing/2014/main" id="{689E3243-6A6E-4244-8D67-68434EC39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82F7F-CEAD-4870-9DB1-AD9E888D7485}"/>
              </a:ext>
            </a:extLst>
          </p:cNvPr>
          <p:cNvSpPr>
            <a:spLocks noGrp="1"/>
          </p:cNvSpPr>
          <p:nvPr>
            <p:ph type="sldNum" sz="quarter" idx="12"/>
          </p:nvPr>
        </p:nvSpPr>
        <p:spPr/>
        <p:txBody>
          <a:bodyPr/>
          <a:lstStyle/>
          <a:p>
            <a:fld id="{E34DD3AE-384C-4D7E-A634-4275742F0792}" type="slidenum">
              <a:rPr lang="en-US" smtClean="0"/>
              <a:t>‹#›</a:t>
            </a:fld>
            <a:endParaRPr lang="en-US"/>
          </a:p>
        </p:txBody>
      </p:sp>
    </p:spTree>
    <p:extLst>
      <p:ext uri="{BB962C8B-B14F-4D97-AF65-F5344CB8AC3E}">
        <p14:creationId xmlns:p14="http://schemas.microsoft.com/office/powerpoint/2010/main" val="169221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5EB0F-34F0-4DFA-9077-CEA2D7CF01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745783-5954-4112-BD73-442E759E48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A3761-A7DF-4CBE-BA67-88C9B3AE034A}"/>
              </a:ext>
            </a:extLst>
          </p:cNvPr>
          <p:cNvSpPr>
            <a:spLocks noGrp="1"/>
          </p:cNvSpPr>
          <p:nvPr>
            <p:ph type="dt" sz="half" idx="10"/>
          </p:nvPr>
        </p:nvSpPr>
        <p:spPr/>
        <p:txBody>
          <a:bodyPr/>
          <a:lstStyle/>
          <a:p>
            <a:fld id="{12B575B2-E9BE-48E2-A9D9-52258730C7DE}" type="datetimeFigureOut">
              <a:rPr lang="en-US" smtClean="0"/>
              <a:t>3/26/2020</a:t>
            </a:fld>
            <a:endParaRPr lang="en-US"/>
          </a:p>
        </p:txBody>
      </p:sp>
      <p:sp>
        <p:nvSpPr>
          <p:cNvPr id="5" name="Footer Placeholder 4">
            <a:extLst>
              <a:ext uri="{FF2B5EF4-FFF2-40B4-BE49-F238E27FC236}">
                <a16:creationId xmlns:a16="http://schemas.microsoft.com/office/drawing/2014/main" id="{3A17FC87-DFAC-45E4-8198-115867A8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39115-DA59-4647-ABBD-250AE50ECD3B}"/>
              </a:ext>
            </a:extLst>
          </p:cNvPr>
          <p:cNvSpPr>
            <a:spLocks noGrp="1"/>
          </p:cNvSpPr>
          <p:nvPr>
            <p:ph type="sldNum" sz="quarter" idx="12"/>
          </p:nvPr>
        </p:nvSpPr>
        <p:spPr/>
        <p:txBody>
          <a:bodyPr/>
          <a:lstStyle/>
          <a:p>
            <a:fld id="{E34DD3AE-384C-4D7E-A634-4275742F0792}" type="slidenum">
              <a:rPr lang="en-US" smtClean="0"/>
              <a:t>‹#›</a:t>
            </a:fld>
            <a:endParaRPr lang="en-US"/>
          </a:p>
        </p:txBody>
      </p:sp>
    </p:spTree>
    <p:extLst>
      <p:ext uri="{BB962C8B-B14F-4D97-AF65-F5344CB8AC3E}">
        <p14:creationId xmlns:p14="http://schemas.microsoft.com/office/powerpoint/2010/main" val="144371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3DE0-4E2D-4793-920B-DAEFFEF952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C9618E-8007-492E-B207-C11A142545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242DFE-C89B-44BF-BA3B-B58993380918}"/>
              </a:ext>
            </a:extLst>
          </p:cNvPr>
          <p:cNvSpPr>
            <a:spLocks noGrp="1"/>
          </p:cNvSpPr>
          <p:nvPr>
            <p:ph type="dt" sz="half" idx="10"/>
          </p:nvPr>
        </p:nvSpPr>
        <p:spPr/>
        <p:txBody>
          <a:bodyPr/>
          <a:lstStyle/>
          <a:p>
            <a:fld id="{12B575B2-E9BE-48E2-A9D9-52258730C7DE}" type="datetimeFigureOut">
              <a:rPr lang="en-US" smtClean="0"/>
              <a:t>3/26/2020</a:t>
            </a:fld>
            <a:endParaRPr lang="en-US"/>
          </a:p>
        </p:txBody>
      </p:sp>
      <p:sp>
        <p:nvSpPr>
          <p:cNvPr id="5" name="Footer Placeholder 4">
            <a:extLst>
              <a:ext uri="{FF2B5EF4-FFF2-40B4-BE49-F238E27FC236}">
                <a16:creationId xmlns:a16="http://schemas.microsoft.com/office/drawing/2014/main" id="{4780717B-5433-4600-9BD6-6A0D36B63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B2201-273E-4BF2-8114-A100DF55DED7}"/>
              </a:ext>
            </a:extLst>
          </p:cNvPr>
          <p:cNvSpPr>
            <a:spLocks noGrp="1"/>
          </p:cNvSpPr>
          <p:nvPr>
            <p:ph type="sldNum" sz="quarter" idx="12"/>
          </p:nvPr>
        </p:nvSpPr>
        <p:spPr/>
        <p:txBody>
          <a:bodyPr/>
          <a:lstStyle/>
          <a:p>
            <a:fld id="{E34DD3AE-384C-4D7E-A634-4275742F0792}" type="slidenum">
              <a:rPr lang="en-US" smtClean="0"/>
              <a:t>‹#›</a:t>
            </a:fld>
            <a:endParaRPr lang="en-US"/>
          </a:p>
        </p:txBody>
      </p:sp>
    </p:spTree>
    <p:extLst>
      <p:ext uri="{BB962C8B-B14F-4D97-AF65-F5344CB8AC3E}">
        <p14:creationId xmlns:p14="http://schemas.microsoft.com/office/powerpoint/2010/main" val="288792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15088-2F70-498D-8A9B-A06DD47B9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78B9D-9492-4B38-8F57-B4DA41BE27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158603-8895-4305-9106-DC891B19FF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1DA856-1551-4123-8FB5-2E0E845C7725}"/>
              </a:ext>
            </a:extLst>
          </p:cNvPr>
          <p:cNvSpPr>
            <a:spLocks noGrp="1"/>
          </p:cNvSpPr>
          <p:nvPr>
            <p:ph type="dt" sz="half" idx="10"/>
          </p:nvPr>
        </p:nvSpPr>
        <p:spPr/>
        <p:txBody>
          <a:bodyPr/>
          <a:lstStyle/>
          <a:p>
            <a:fld id="{12B575B2-E9BE-48E2-A9D9-52258730C7DE}" type="datetimeFigureOut">
              <a:rPr lang="en-US" smtClean="0"/>
              <a:t>3/26/2020</a:t>
            </a:fld>
            <a:endParaRPr lang="en-US"/>
          </a:p>
        </p:txBody>
      </p:sp>
      <p:sp>
        <p:nvSpPr>
          <p:cNvPr id="6" name="Footer Placeholder 5">
            <a:extLst>
              <a:ext uri="{FF2B5EF4-FFF2-40B4-BE49-F238E27FC236}">
                <a16:creationId xmlns:a16="http://schemas.microsoft.com/office/drawing/2014/main" id="{3F12BB2D-C9C7-4567-8E80-5B05E4475A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20D380-2186-42CE-AB1B-668C261525CB}"/>
              </a:ext>
            </a:extLst>
          </p:cNvPr>
          <p:cNvSpPr>
            <a:spLocks noGrp="1"/>
          </p:cNvSpPr>
          <p:nvPr>
            <p:ph type="sldNum" sz="quarter" idx="12"/>
          </p:nvPr>
        </p:nvSpPr>
        <p:spPr/>
        <p:txBody>
          <a:bodyPr/>
          <a:lstStyle/>
          <a:p>
            <a:fld id="{E34DD3AE-384C-4D7E-A634-4275742F0792}" type="slidenum">
              <a:rPr lang="en-US" smtClean="0"/>
              <a:t>‹#›</a:t>
            </a:fld>
            <a:endParaRPr lang="en-US"/>
          </a:p>
        </p:txBody>
      </p:sp>
    </p:spTree>
    <p:extLst>
      <p:ext uri="{BB962C8B-B14F-4D97-AF65-F5344CB8AC3E}">
        <p14:creationId xmlns:p14="http://schemas.microsoft.com/office/powerpoint/2010/main" val="413532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FB69F-A2E4-481E-A281-DF3677018E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DA5C33-9E9B-4421-9AD1-797848DE6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884578-91AC-4719-A303-D24ACD9D20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AEC09B-88CD-4735-8C58-AB8D468C80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054E81-8FF3-4399-9F6F-4391A1BEA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73F5BC-0408-456D-B2AE-D9891CF66BDA}"/>
              </a:ext>
            </a:extLst>
          </p:cNvPr>
          <p:cNvSpPr>
            <a:spLocks noGrp="1"/>
          </p:cNvSpPr>
          <p:nvPr>
            <p:ph type="dt" sz="half" idx="10"/>
          </p:nvPr>
        </p:nvSpPr>
        <p:spPr/>
        <p:txBody>
          <a:bodyPr/>
          <a:lstStyle/>
          <a:p>
            <a:fld id="{12B575B2-E9BE-48E2-A9D9-52258730C7DE}" type="datetimeFigureOut">
              <a:rPr lang="en-US" smtClean="0"/>
              <a:t>3/26/2020</a:t>
            </a:fld>
            <a:endParaRPr lang="en-US"/>
          </a:p>
        </p:txBody>
      </p:sp>
      <p:sp>
        <p:nvSpPr>
          <p:cNvPr id="8" name="Footer Placeholder 7">
            <a:extLst>
              <a:ext uri="{FF2B5EF4-FFF2-40B4-BE49-F238E27FC236}">
                <a16:creationId xmlns:a16="http://schemas.microsoft.com/office/drawing/2014/main" id="{A587D30C-A79D-450E-B4D9-7B3235D5D4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47AB98-2E84-451C-A542-278BCE18AE3C}"/>
              </a:ext>
            </a:extLst>
          </p:cNvPr>
          <p:cNvSpPr>
            <a:spLocks noGrp="1"/>
          </p:cNvSpPr>
          <p:nvPr>
            <p:ph type="sldNum" sz="quarter" idx="12"/>
          </p:nvPr>
        </p:nvSpPr>
        <p:spPr/>
        <p:txBody>
          <a:bodyPr/>
          <a:lstStyle/>
          <a:p>
            <a:fld id="{E34DD3AE-384C-4D7E-A634-4275742F0792}" type="slidenum">
              <a:rPr lang="en-US" smtClean="0"/>
              <a:t>‹#›</a:t>
            </a:fld>
            <a:endParaRPr lang="en-US"/>
          </a:p>
        </p:txBody>
      </p:sp>
    </p:spTree>
    <p:extLst>
      <p:ext uri="{BB962C8B-B14F-4D97-AF65-F5344CB8AC3E}">
        <p14:creationId xmlns:p14="http://schemas.microsoft.com/office/powerpoint/2010/main" val="112008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DC963-98FD-4123-9C9E-8DB29A61F1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3CA8AC-3502-40C5-987D-03E6C2810CE5}"/>
              </a:ext>
            </a:extLst>
          </p:cNvPr>
          <p:cNvSpPr>
            <a:spLocks noGrp="1"/>
          </p:cNvSpPr>
          <p:nvPr>
            <p:ph type="dt" sz="half" idx="10"/>
          </p:nvPr>
        </p:nvSpPr>
        <p:spPr/>
        <p:txBody>
          <a:bodyPr/>
          <a:lstStyle/>
          <a:p>
            <a:fld id="{12B575B2-E9BE-48E2-A9D9-52258730C7DE}" type="datetimeFigureOut">
              <a:rPr lang="en-US" smtClean="0"/>
              <a:t>3/26/2020</a:t>
            </a:fld>
            <a:endParaRPr lang="en-US"/>
          </a:p>
        </p:txBody>
      </p:sp>
      <p:sp>
        <p:nvSpPr>
          <p:cNvPr id="4" name="Footer Placeholder 3">
            <a:extLst>
              <a:ext uri="{FF2B5EF4-FFF2-40B4-BE49-F238E27FC236}">
                <a16:creationId xmlns:a16="http://schemas.microsoft.com/office/drawing/2014/main" id="{EB443DE3-EBCE-4BC3-BB7A-D50DA8F133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D9CE8E-BF80-412A-B701-683ECFDE6EB2}"/>
              </a:ext>
            </a:extLst>
          </p:cNvPr>
          <p:cNvSpPr>
            <a:spLocks noGrp="1"/>
          </p:cNvSpPr>
          <p:nvPr>
            <p:ph type="sldNum" sz="quarter" idx="12"/>
          </p:nvPr>
        </p:nvSpPr>
        <p:spPr/>
        <p:txBody>
          <a:bodyPr/>
          <a:lstStyle/>
          <a:p>
            <a:fld id="{E34DD3AE-384C-4D7E-A634-4275742F0792}" type="slidenum">
              <a:rPr lang="en-US" smtClean="0"/>
              <a:t>‹#›</a:t>
            </a:fld>
            <a:endParaRPr lang="en-US"/>
          </a:p>
        </p:txBody>
      </p:sp>
    </p:spTree>
    <p:extLst>
      <p:ext uri="{BB962C8B-B14F-4D97-AF65-F5344CB8AC3E}">
        <p14:creationId xmlns:p14="http://schemas.microsoft.com/office/powerpoint/2010/main" val="208037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BDB6D-EFD2-47B4-8B7B-B4C7ADE48386}"/>
              </a:ext>
            </a:extLst>
          </p:cNvPr>
          <p:cNvSpPr>
            <a:spLocks noGrp="1"/>
          </p:cNvSpPr>
          <p:nvPr>
            <p:ph type="dt" sz="half" idx="10"/>
          </p:nvPr>
        </p:nvSpPr>
        <p:spPr/>
        <p:txBody>
          <a:bodyPr/>
          <a:lstStyle/>
          <a:p>
            <a:fld id="{12B575B2-E9BE-48E2-A9D9-52258730C7DE}" type="datetimeFigureOut">
              <a:rPr lang="en-US" smtClean="0"/>
              <a:t>3/26/2020</a:t>
            </a:fld>
            <a:endParaRPr lang="en-US"/>
          </a:p>
        </p:txBody>
      </p:sp>
      <p:sp>
        <p:nvSpPr>
          <p:cNvPr id="3" name="Footer Placeholder 2">
            <a:extLst>
              <a:ext uri="{FF2B5EF4-FFF2-40B4-BE49-F238E27FC236}">
                <a16:creationId xmlns:a16="http://schemas.microsoft.com/office/drawing/2014/main" id="{0234EFDF-8273-43FC-84C4-F02651A957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7041E6-A660-4E83-A62A-DD0BD73FB59B}"/>
              </a:ext>
            </a:extLst>
          </p:cNvPr>
          <p:cNvSpPr>
            <a:spLocks noGrp="1"/>
          </p:cNvSpPr>
          <p:nvPr>
            <p:ph type="sldNum" sz="quarter" idx="12"/>
          </p:nvPr>
        </p:nvSpPr>
        <p:spPr/>
        <p:txBody>
          <a:bodyPr/>
          <a:lstStyle/>
          <a:p>
            <a:fld id="{E34DD3AE-384C-4D7E-A634-4275742F0792}" type="slidenum">
              <a:rPr lang="en-US" smtClean="0"/>
              <a:t>‹#›</a:t>
            </a:fld>
            <a:endParaRPr lang="en-US"/>
          </a:p>
        </p:txBody>
      </p:sp>
    </p:spTree>
    <p:extLst>
      <p:ext uri="{BB962C8B-B14F-4D97-AF65-F5344CB8AC3E}">
        <p14:creationId xmlns:p14="http://schemas.microsoft.com/office/powerpoint/2010/main" val="380455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DAEF-9E11-42A6-90F7-5D0EC9CB8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B4343B-E802-492C-8FE4-4A5A9D2373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2C2936-966A-4F35-AE3A-AFAE1B311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030B5-18EC-4F13-AA0D-F77C47979AD6}"/>
              </a:ext>
            </a:extLst>
          </p:cNvPr>
          <p:cNvSpPr>
            <a:spLocks noGrp="1"/>
          </p:cNvSpPr>
          <p:nvPr>
            <p:ph type="dt" sz="half" idx="10"/>
          </p:nvPr>
        </p:nvSpPr>
        <p:spPr/>
        <p:txBody>
          <a:bodyPr/>
          <a:lstStyle/>
          <a:p>
            <a:fld id="{12B575B2-E9BE-48E2-A9D9-52258730C7DE}" type="datetimeFigureOut">
              <a:rPr lang="en-US" smtClean="0"/>
              <a:t>3/26/2020</a:t>
            </a:fld>
            <a:endParaRPr lang="en-US"/>
          </a:p>
        </p:txBody>
      </p:sp>
      <p:sp>
        <p:nvSpPr>
          <p:cNvPr id="6" name="Footer Placeholder 5">
            <a:extLst>
              <a:ext uri="{FF2B5EF4-FFF2-40B4-BE49-F238E27FC236}">
                <a16:creationId xmlns:a16="http://schemas.microsoft.com/office/drawing/2014/main" id="{90E84C6E-CBCF-458E-B8F0-90CBCAA42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A49CF1-999B-4A4B-BE64-BA981FC8D324}"/>
              </a:ext>
            </a:extLst>
          </p:cNvPr>
          <p:cNvSpPr>
            <a:spLocks noGrp="1"/>
          </p:cNvSpPr>
          <p:nvPr>
            <p:ph type="sldNum" sz="quarter" idx="12"/>
          </p:nvPr>
        </p:nvSpPr>
        <p:spPr/>
        <p:txBody>
          <a:bodyPr/>
          <a:lstStyle/>
          <a:p>
            <a:fld id="{E34DD3AE-384C-4D7E-A634-4275742F0792}" type="slidenum">
              <a:rPr lang="en-US" smtClean="0"/>
              <a:t>‹#›</a:t>
            </a:fld>
            <a:endParaRPr lang="en-US"/>
          </a:p>
        </p:txBody>
      </p:sp>
    </p:spTree>
    <p:extLst>
      <p:ext uri="{BB962C8B-B14F-4D97-AF65-F5344CB8AC3E}">
        <p14:creationId xmlns:p14="http://schemas.microsoft.com/office/powerpoint/2010/main" val="247589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29E8-B131-4CD7-8C6B-7CAB744F4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8CF06-2B16-468C-B0D3-CFD875307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96078F-AE41-485A-90EE-A63ABDE7B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7776A-2B1A-4BB3-A187-9127B0805592}"/>
              </a:ext>
            </a:extLst>
          </p:cNvPr>
          <p:cNvSpPr>
            <a:spLocks noGrp="1"/>
          </p:cNvSpPr>
          <p:nvPr>
            <p:ph type="dt" sz="half" idx="10"/>
          </p:nvPr>
        </p:nvSpPr>
        <p:spPr/>
        <p:txBody>
          <a:bodyPr/>
          <a:lstStyle/>
          <a:p>
            <a:fld id="{12B575B2-E9BE-48E2-A9D9-52258730C7DE}" type="datetimeFigureOut">
              <a:rPr lang="en-US" smtClean="0"/>
              <a:t>3/26/2020</a:t>
            </a:fld>
            <a:endParaRPr lang="en-US"/>
          </a:p>
        </p:txBody>
      </p:sp>
      <p:sp>
        <p:nvSpPr>
          <p:cNvPr id="6" name="Footer Placeholder 5">
            <a:extLst>
              <a:ext uri="{FF2B5EF4-FFF2-40B4-BE49-F238E27FC236}">
                <a16:creationId xmlns:a16="http://schemas.microsoft.com/office/drawing/2014/main" id="{B1B9C856-CB7C-445D-B148-F92B2CC19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F92617-9E03-42D1-A90D-22D21410A970}"/>
              </a:ext>
            </a:extLst>
          </p:cNvPr>
          <p:cNvSpPr>
            <a:spLocks noGrp="1"/>
          </p:cNvSpPr>
          <p:nvPr>
            <p:ph type="sldNum" sz="quarter" idx="12"/>
          </p:nvPr>
        </p:nvSpPr>
        <p:spPr/>
        <p:txBody>
          <a:bodyPr/>
          <a:lstStyle/>
          <a:p>
            <a:fld id="{E34DD3AE-384C-4D7E-A634-4275742F0792}" type="slidenum">
              <a:rPr lang="en-US" smtClean="0"/>
              <a:t>‹#›</a:t>
            </a:fld>
            <a:endParaRPr lang="en-US"/>
          </a:p>
        </p:txBody>
      </p:sp>
    </p:spTree>
    <p:extLst>
      <p:ext uri="{BB962C8B-B14F-4D97-AF65-F5344CB8AC3E}">
        <p14:creationId xmlns:p14="http://schemas.microsoft.com/office/powerpoint/2010/main" val="351694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C5E05-AB95-46E2-B025-B150BA535F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1E4B41-6D3F-4F55-8574-4229761591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221A3-1024-4AFC-A135-A759A737D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575B2-E9BE-48E2-A9D9-52258730C7DE}" type="datetimeFigureOut">
              <a:rPr lang="en-US" smtClean="0"/>
              <a:t>3/26/2020</a:t>
            </a:fld>
            <a:endParaRPr lang="en-US"/>
          </a:p>
        </p:txBody>
      </p:sp>
      <p:sp>
        <p:nvSpPr>
          <p:cNvPr id="5" name="Footer Placeholder 4">
            <a:extLst>
              <a:ext uri="{FF2B5EF4-FFF2-40B4-BE49-F238E27FC236}">
                <a16:creationId xmlns:a16="http://schemas.microsoft.com/office/drawing/2014/main" id="{25D8C7E4-4FD6-4429-94C7-E072FFFFE0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2D16AD-7396-48CF-BAD7-6B8509E243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DD3AE-384C-4D7E-A634-4275742F0792}" type="slidenum">
              <a:rPr lang="en-US" smtClean="0"/>
              <a:t>‹#›</a:t>
            </a:fld>
            <a:endParaRPr lang="en-US"/>
          </a:p>
        </p:txBody>
      </p:sp>
    </p:spTree>
    <p:extLst>
      <p:ext uri="{BB962C8B-B14F-4D97-AF65-F5344CB8AC3E}">
        <p14:creationId xmlns:p14="http://schemas.microsoft.com/office/powerpoint/2010/main" val="4184014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B3ED-E969-4384-A2BC-6F34B30E7ED7}"/>
              </a:ext>
            </a:extLst>
          </p:cNvPr>
          <p:cNvSpPr>
            <a:spLocks noGrp="1"/>
          </p:cNvSpPr>
          <p:nvPr>
            <p:ph type="ctrTitle"/>
          </p:nvPr>
        </p:nvSpPr>
        <p:spPr/>
        <p:txBody>
          <a:bodyPr>
            <a:normAutofit/>
          </a:bodyPr>
          <a:lstStyle/>
          <a:p>
            <a:r>
              <a:rPr lang="en-US" sz="8000" b="1" dirty="0">
                <a:solidFill>
                  <a:srgbClr val="FF0000"/>
                </a:solidFill>
              </a:rPr>
              <a:t>M</a:t>
            </a:r>
            <a:r>
              <a:rPr lang="en-US" sz="8000" b="1" dirty="0">
                <a:solidFill>
                  <a:srgbClr val="FFC000"/>
                </a:solidFill>
              </a:rPr>
              <a:t>os</a:t>
            </a:r>
            <a:r>
              <a:rPr lang="en-US" sz="8000" b="1" dirty="0">
                <a:solidFill>
                  <a:srgbClr val="00B050"/>
                </a:solidFill>
              </a:rPr>
              <a:t>a</a:t>
            </a:r>
            <a:r>
              <a:rPr lang="en-US" sz="8000" b="1" dirty="0">
                <a:solidFill>
                  <a:srgbClr val="0070C0"/>
                </a:solidFill>
              </a:rPr>
              <a:t>i</a:t>
            </a:r>
            <a:r>
              <a:rPr lang="en-US" sz="8000" b="1" dirty="0">
                <a:solidFill>
                  <a:srgbClr val="7030A0"/>
                </a:solidFill>
              </a:rPr>
              <a:t>c</a:t>
            </a:r>
            <a:r>
              <a:rPr lang="en-US" sz="8000" b="1" dirty="0"/>
              <a:t> Plots</a:t>
            </a:r>
          </a:p>
        </p:txBody>
      </p:sp>
      <p:sp>
        <p:nvSpPr>
          <p:cNvPr id="6" name="TextBox 5">
            <a:extLst>
              <a:ext uri="{FF2B5EF4-FFF2-40B4-BE49-F238E27FC236}">
                <a16:creationId xmlns:a16="http://schemas.microsoft.com/office/drawing/2014/main" id="{3901A2D1-5A81-4804-9FDB-EC304AAD3F6A}"/>
              </a:ext>
            </a:extLst>
          </p:cNvPr>
          <p:cNvSpPr txBox="1"/>
          <p:nvPr/>
        </p:nvSpPr>
        <p:spPr>
          <a:xfrm>
            <a:off x="868392" y="5773947"/>
            <a:ext cx="6958642" cy="369332"/>
          </a:xfrm>
          <a:prstGeom prst="rect">
            <a:avLst/>
          </a:prstGeom>
          <a:noFill/>
        </p:spPr>
        <p:txBody>
          <a:bodyPr wrap="square" rtlCol="0">
            <a:spAutoFit/>
          </a:bodyPr>
          <a:lstStyle/>
          <a:p>
            <a:r>
              <a:rPr lang="en-US" dirty="0"/>
              <a:t>Ruth.carver@germantownacademy.org</a:t>
            </a:r>
          </a:p>
        </p:txBody>
      </p:sp>
    </p:spTree>
    <p:extLst>
      <p:ext uri="{BB962C8B-B14F-4D97-AF65-F5344CB8AC3E}">
        <p14:creationId xmlns:p14="http://schemas.microsoft.com/office/powerpoint/2010/main" val="1748599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61C5E6-7790-4578-828B-002C064705C3}"/>
              </a:ext>
            </a:extLst>
          </p:cNvPr>
          <p:cNvSpPr/>
          <p:nvPr/>
        </p:nvSpPr>
        <p:spPr>
          <a:xfrm>
            <a:off x="192029" y="2223744"/>
            <a:ext cx="5064334" cy="3976021"/>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79CB7B48-9B06-4135-98EC-BBB2D6BBD913}"/>
              </a:ext>
            </a:extLst>
          </p:cNvPr>
          <p:cNvSpPr txBox="1"/>
          <p:nvPr/>
        </p:nvSpPr>
        <p:spPr>
          <a:xfrm>
            <a:off x="1929690" y="6285280"/>
            <a:ext cx="1828800" cy="584775"/>
          </a:xfrm>
          <a:prstGeom prst="rect">
            <a:avLst/>
          </a:prstGeom>
          <a:noFill/>
        </p:spPr>
        <p:txBody>
          <a:bodyPr wrap="square" rtlCol="0">
            <a:spAutoFit/>
          </a:bodyPr>
          <a:lstStyle/>
          <a:p>
            <a:r>
              <a:rPr lang="en-US" sz="3200" b="1" kern="1200" dirty="0">
                <a:solidFill>
                  <a:schemeClr val="tx1"/>
                </a:solidFill>
                <a:latin typeface="+mn-lt"/>
                <a:ea typeface="+mn-ea"/>
                <a:cs typeface="+mn-cs"/>
              </a:rPr>
              <a:t>Period</a:t>
            </a:r>
          </a:p>
        </p:txBody>
      </p:sp>
      <p:pic>
        <p:nvPicPr>
          <p:cNvPr id="7" name="Picture 6">
            <a:extLst>
              <a:ext uri="{FF2B5EF4-FFF2-40B4-BE49-F238E27FC236}">
                <a16:creationId xmlns:a16="http://schemas.microsoft.com/office/drawing/2014/main" id="{A718973F-08C8-4E14-834C-45F91055E54F}"/>
              </a:ext>
            </a:extLst>
          </p:cNvPr>
          <p:cNvPicPr>
            <a:picLocks noChangeAspect="1"/>
          </p:cNvPicPr>
          <p:nvPr/>
        </p:nvPicPr>
        <p:blipFill>
          <a:blip r:embed="rId2"/>
          <a:stretch>
            <a:fillRect/>
          </a:stretch>
        </p:blipFill>
        <p:spPr>
          <a:xfrm>
            <a:off x="149524" y="138023"/>
            <a:ext cx="7285235" cy="1406527"/>
          </a:xfrm>
          <a:prstGeom prst="rect">
            <a:avLst/>
          </a:prstGeom>
        </p:spPr>
      </p:pic>
      <p:pic>
        <p:nvPicPr>
          <p:cNvPr id="8" name="Picture 7">
            <a:extLst>
              <a:ext uri="{FF2B5EF4-FFF2-40B4-BE49-F238E27FC236}">
                <a16:creationId xmlns:a16="http://schemas.microsoft.com/office/drawing/2014/main" id="{B4AC8CB3-DDA1-4F88-AF29-1C9F7516C581}"/>
              </a:ext>
            </a:extLst>
          </p:cNvPr>
          <p:cNvPicPr/>
          <p:nvPr/>
        </p:nvPicPr>
        <p:blipFill>
          <a:blip r:embed="rId3"/>
          <a:stretch>
            <a:fillRect/>
          </a:stretch>
        </p:blipFill>
        <p:spPr>
          <a:xfrm>
            <a:off x="7556291" y="211633"/>
            <a:ext cx="3452495" cy="1943100"/>
          </a:xfrm>
          <a:prstGeom prst="rect">
            <a:avLst/>
          </a:prstGeom>
        </p:spPr>
      </p:pic>
      <p:pic>
        <p:nvPicPr>
          <p:cNvPr id="14" name="Picture 13">
            <a:extLst>
              <a:ext uri="{FF2B5EF4-FFF2-40B4-BE49-F238E27FC236}">
                <a16:creationId xmlns:a16="http://schemas.microsoft.com/office/drawing/2014/main" id="{F0EE7B12-5031-4FD3-A19C-A0A03886D69C}"/>
              </a:ext>
            </a:extLst>
          </p:cNvPr>
          <p:cNvPicPr>
            <a:picLocks noChangeAspect="1"/>
          </p:cNvPicPr>
          <p:nvPr/>
        </p:nvPicPr>
        <p:blipFill>
          <a:blip r:embed="rId4"/>
          <a:stretch>
            <a:fillRect/>
          </a:stretch>
        </p:blipFill>
        <p:spPr>
          <a:xfrm>
            <a:off x="6265815" y="2154733"/>
            <a:ext cx="5644450" cy="4715322"/>
          </a:xfrm>
          <a:prstGeom prst="rect">
            <a:avLst/>
          </a:prstGeom>
        </p:spPr>
      </p:pic>
      <p:sp>
        <p:nvSpPr>
          <p:cNvPr id="15" name="Arrow: Right 14">
            <a:extLst>
              <a:ext uri="{FF2B5EF4-FFF2-40B4-BE49-F238E27FC236}">
                <a16:creationId xmlns:a16="http://schemas.microsoft.com/office/drawing/2014/main" id="{A71A2E77-DFA7-48D9-A331-071017673203}"/>
              </a:ext>
            </a:extLst>
          </p:cNvPr>
          <p:cNvSpPr/>
          <p:nvPr/>
        </p:nvSpPr>
        <p:spPr>
          <a:xfrm>
            <a:off x="5538158" y="3950898"/>
            <a:ext cx="534838" cy="48307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11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18973F-08C8-4E14-834C-45F91055E54F}"/>
              </a:ext>
            </a:extLst>
          </p:cNvPr>
          <p:cNvPicPr>
            <a:picLocks noChangeAspect="1"/>
          </p:cNvPicPr>
          <p:nvPr/>
        </p:nvPicPr>
        <p:blipFill>
          <a:blip r:embed="rId2"/>
          <a:stretch>
            <a:fillRect/>
          </a:stretch>
        </p:blipFill>
        <p:spPr>
          <a:xfrm>
            <a:off x="149524" y="138023"/>
            <a:ext cx="7285235" cy="1406527"/>
          </a:xfrm>
          <a:prstGeom prst="rect">
            <a:avLst/>
          </a:prstGeom>
        </p:spPr>
      </p:pic>
      <p:pic>
        <p:nvPicPr>
          <p:cNvPr id="8" name="Picture 7">
            <a:extLst>
              <a:ext uri="{FF2B5EF4-FFF2-40B4-BE49-F238E27FC236}">
                <a16:creationId xmlns:a16="http://schemas.microsoft.com/office/drawing/2014/main" id="{B4AC8CB3-DDA1-4F88-AF29-1C9F7516C581}"/>
              </a:ext>
            </a:extLst>
          </p:cNvPr>
          <p:cNvPicPr/>
          <p:nvPr/>
        </p:nvPicPr>
        <p:blipFill>
          <a:blip r:embed="rId3"/>
          <a:stretch>
            <a:fillRect/>
          </a:stretch>
        </p:blipFill>
        <p:spPr>
          <a:xfrm>
            <a:off x="6822570" y="3721194"/>
            <a:ext cx="3452495" cy="1943100"/>
          </a:xfrm>
          <a:prstGeom prst="rect">
            <a:avLst/>
          </a:prstGeom>
        </p:spPr>
      </p:pic>
      <p:pic>
        <p:nvPicPr>
          <p:cNvPr id="14" name="Picture 13">
            <a:extLst>
              <a:ext uri="{FF2B5EF4-FFF2-40B4-BE49-F238E27FC236}">
                <a16:creationId xmlns:a16="http://schemas.microsoft.com/office/drawing/2014/main" id="{F0EE7B12-5031-4FD3-A19C-A0A03886D69C}"/>
              </a:ext>
            </a:extLst>
          </p:cNvPr>
          <p:cNvPicPr>
            <a:picLocks noChangeAspect="1"/>
          </p:cNvPicPr>
          <p:nvPr/>
        </p:nvPicPr>
        <p:blipFill>
          <a:blip r:embed="rId4"/>
          <a:stretch>
            <a:fillRect/>
          </a:stretch>
        </p:blipFill>
        <p:spPr>
          <a:xfrm>
            <a:off x="422986" y="1867186"/>
            <a:ext cx="5046161" cy="4215517"/>
          </a:xfrm>
          <a:prstGeom prst="rect">
            <a:avLst/>
          </a:prstGeom>
        </p:spPr>
      </p:pic>
      <p:sp>
        <p:nvSpPr>
          <p:cNvPr id="3" name="TextBox 2">
            <a:extLst>
              <a:ext uri="{FF2B5EF4-FFF2-40B4-BE49-F238E27FC236}">
                <a16:creationId xmlns:a16="http://schemas.microsoft.com/office/drawing/2014/main" id="{3262FE45-C3DE-4F60-9562-BC0E98331C03}"/>
              </a:ext>
            </a:extLst>
          </p:cNvPr>
          <p:cNvSpPr txBox="1"/>
          <p:nvPr/>
        </p:nvSpPr>
        <p:spPr>
          <a:xfrm>
            <a:off x="5863857" y="2557331"/>
            <a:ext cx="5624254" cy="830997"/>
          </a:xfrm>
          <a:prstGeom prst="rect">
            <a:avLst/>
          </a:prstGeom>
          <a:noFill/>
        </p:spPr>
        <p:txBody>
          <a:bodyPr wrap="square" rtlCol="0">
            <a:spAutoFit/>
          </a:bodyPr>
          <a:lstStyle/>
          <a:p>
            <a:r>
              <a:rPr lang="en-US" sz="2400" b="1" dirty="0">
                <a:solidFill>
                  <a:srgbClr val="002060"/>
                </a:solidFill>
              </a:rPr>
              <a:t>The widths of the rectangles represent the proportion of dolphins in each period.</a:t>
            </a:r>
            <a:endParaRPr lang="en-US" sz="2400" b="1" kern="1200" dirty="0">
              <a:solidFill>
                <a:srgbClr val="002060"/>
              </a:solidFill>
            </a:endParaRPr>
          </a:p>
        </p:txBody>
      </p:sp>
      <p:sp>
        <p:nvSpPr>
          <p:cNvPr id="4" name="TextBox 3">
            <a:extLst>
              <a:ext uri="{FF2B5EF4-FFF2-40B4-BE49-F238E27FC236}">
                <a16:creationId xmlns:a16="http://schemas.microsoft.com/office/drawing/2014/main" id="{155F29C0-AEDB-4B0A-8C86-396969751BF4}"/>
              </a:ext>
            </a:extLst>
          </p:cNvPr>
          <p:cNvSpPr txBox="1"/>
          <p:nvPr/>
        </p:nvSpPr>
        <p:spPr>
          <a:xfrm>
            <a:off x="875414" y="6143729"/>
            <a:ext cx="1828800" cy="523220"/>
          </a:xfrm>
          <a:prstGeom prst="rect">
            <a:avLst/>
          </a:prstGeom>
          <a:noFill/>
        </p:spPr>
        <p:txBody>
          <a:bodyPr wrap="square" rtlCol="0">
            <a:spAutoFit/>
          </a:bodyPr>
          <a:lstStyle/>
          <a:p>
            <a:r>
              <a:rPr lang="en-US" sz="2800" b="1" dirty="0"/>
              <a:t>38.1%</a:t>
            </a:r>
            <a:endParaRPr lang="en-US" sz="2800" b="1" kern="1200" dirty="0">
              <a:solidFill>
                <a:schemeClr val="tx1"/>
              </a:solidFill>
              <a:latin typeface="+mn-lt"/>
              <a:ea typeface="+mn-ea"/>
              <a:cs typeface="+mn-cs"/>
            </a:endParaRPr>
          </a:p>
        </p:txBody>
      </p:sp>
      <p:sp>
        <p:nvSpPr>
          <p:cNvPr id="10" name="TextBox 9">
            <a:extLst>
              <a:ext uri="{FF2B5EF4-FFF2-40B4-BE49-F238E27FC236}">
                <a16:creationId xmlns:a16="http://schemas.microsoft.com/office/drawing/2014/main" id="{47A72BF0-1528-4554-807A-63285F706293}"/>
              </a:ext>
            </a:extLst>
          </p:cNvPr>
          <p:cNvSpPr txBox="1"/>
          <p:nvPr/>
        </p:nvSpPr>
        <p:spPr>
          <a:xfrm>
            <a:off x="2415365" y="6147273"/>
            <a:ext cx="1828800" cy="523220"/>
          </a:xfrm>
          <a:prstGeom prst="rect">
            <a:avLst/>
          </a:prstGeom>
          <a:noFill/>
        </p:spPr>
        <p:txBody>
          <a:bodyPr wrap="square" rtlCol="0">
            <a:spAutoFit/>
          </a:bodyPr>
          <a:lstStyle/>
          <a:p>
            <a:r>
              <a:rPr lang="en-US" sz="2800" b="1" dirty="0"/>
              <a:t>20.1%</a:t>
            </a:r>
            <a:endParaRPr lang="en-US" sz="2800" b="1" kern="1200" dirty="0">
              <a:solidFill>
                <a:schemeClr val="tx1"/>
              </a:solidFill>
              <a:latin typeface="+mn-lt"/>
              <a:ea typeface="+mn-ea"/>
              <a:cs typeface="+mn-cs"/>
            </a:endParaRPr>
          </a:p>
        </p:txBody>
      </p:sp>
      <p:sp>
        <p:nvSpPr>
          <p:cNvPr id="11" name="TextBox 10">
            <a:extLst>
              <a:ext uri="{FF2B5EF4-FFF2-40B4-BE49-F238E27FC236}">
                <a16:creationId xmlns:a16="http://schemas.microsoft.com/office/drawing/2014/main" id="{A4FCA707-DDE1-42EA-87A4-460BE1EBD0B0}"/>
              </a:ext>
            </a:extLst>
          </p:cNvPr>
          <p:cNvSpPr txBox="1"/>
          <p:nvPr/>
        </p:nvSpPr>
        <p:spPr>
          <a:xfrm>
            <a:off x="3797602" y="6136646"/>
            <a:ext cx="1828800" cy="523220"/>
          </a:xfrm>
          <a:prstGeom prst="rect">
            <a:avLst/>
          </a:prstGeom>
          <a:noFill/>
        </p:spPr>
        <p:txBody>
          <a:bodyPr wrap="square" rtlCol="0">
            <a:spAutoFit/>
          </a:bodyPr>
          <a:lstStyle/>
          <a:p>
            <a:r>
              <a:rPr lang="en-US" sz="2800" b="1" dirty="0"/>
              <a:t>41.8%</a:t>
            </a:r>
            <a:endParaRPr lang="en-US" sz="2800" b="1" kern="1200" dirty="0">
              <a:solidFill>
                <a:schemeClr val="tx1"/>
              </a:solidFill>
              <a:latin typeface="+mn-lt"/>
              <a:ea typeface="+mn-ea"/>
              <a:cs typeface="+mn-cs"/>
            </a:endParaRPr>
          </a:p>
        </p:txBody>
      </p:sp>
    </p:spTree>
    <p:extLst>
      <p:ext uri="{BB962C8B-B14F-4D97-AF65-F5344CB8AC3E}">
        <p14:creationId xmlns:p14="http://schemas.microsoft.com/office/powerpoint/2010/main" val="135690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52E5AD-7B16-49F7-BC9B-8B4A348FC3DC}"/>
              </a:ext>
            </a:extLst>
          </p:cNvPr>
          <p:cNvSpPr/>
          <p:nvPr/>
        </p:nvSpPr>
        <p:spPr>
          <a:xfrm>
            <a:off x="425570" y="242480"/>
            <a:ext cx="9274242" cy="1494705"/>
          </a:xfrm>
          <a:prstGeom prst="rect">
            <a:avLst/>
          </a:prstGeom>
        </p:spPr>
        <p:txBody>
          <a:bodyPr wrap="square">
            <a:spAutoFit/>
          </a:bodyPr>
          <a:lstStyle/>
          <a:p>
            <a:pPr>
              <a:lnSpc>
                <a:spcPct val="107000"/>
              </a:lnSpc>
              <a:spcAft>
                <a:spcPts val="800"/>
              </a:spcAft>
            </a:pPr>
            <a:r>
              <a:rPr lang="en-US" sz="3200"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Creating Mosaic Plots</a:t>
            </a:r>
            <a:endParaRPr lang="en-US" sz="32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sz="2400" i="1" dirty="0">
                <a:latin typeface="Calibri" panose="020F0502020204030204" pitchFamily="34" charset="0"/>
                <a:ea typeface="Calibri" panose="020F0502020204030204" pitchFamily="34" charset="0"/>
                <a:cs typeface="Times New Roman" panose="02020603050405020304" pitchFamily="18" charset="0"/>
              </a:rPr>
              <a:t>You then divide it into horizontal sections based on the second variable, in this case, </a:t>
            </a:r>
            <a:r>
              <a:rPr lang="en-US" sz="2400" b="1" i="1" dirty="0">
                <a:latin typeface="Calibri" panose="020F0502020204030204" pitchFamily="34" charset="0"/>
                <a:ea typeface="Calibri" panose="020F0502020204030204" pitchFamily="34" charset="0"/>
                <a:cs typeface="Times New Roman" panose="02020603050405020304" pitchFamily="18" charset="0"/>
              </a:rPr>
              <a:t>Activity</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2BD781D-61FE-4D34-9FD5-01ED33B134D9}"/>
              </a:ext>
            </a:extLst>
          </p:cNvPr>
          <p:cNvPicPr>
            <a:picLocks noChangeAspect="1"/>
          </p:cNvPicPr>
          <p:nvPr/>
        </p:nvPicPr>
        <p:blipFill>
          <a:blip r:embed="rId2"/>
          <a:stretch>
            <a:fillRect/>
          </a:stretch>
        </p:blipFill>
        <p:spPr>
          <a:xfrm>
            <a:off x="788186" y="1839996"/>
            <a:ext cx="9812821" cy="1894516"/>
          </a:xfrm>
          <a:prstGeom prst="rect">
            <a:avLst/>
          </a:prstGeom>
        </p:spPr>
      </p:pic>
      <p:pic>
        <p:nvPicPr>
          <p:cNvPr id="8" name="Picture 7">
            <a:extLst>
              <a:ext uri="{FF2B5EF4-FFF2-40B4-BE49-F238E27FC236}">
                <a16:creationId xmlns:a16="http://schemas.microsoft.com/office/drawing/2014/main" id="{DA6FE067-641A-4E7E-AECD-0459106F2EB1}"/>
              </a:ext>
            </a:extLst>
          </p:cNvPr>
          <p:cNvPicPr>
            <a:picLocks noChangeAspect="1"/>
          </p:cNvPicPr>
          <p:nvPr/>
        </p:nvPicPr>
        <p:blipFill>
          <a:blip r:embed="rId3"/>
          <a:stretch>
            <a:fillRect/>
          </a:stretch>
        </p:blipFill>
        <p:spPr>
          <a:xfrm>
            <a:off x="2095322" y="3645167"/>
            <a:ext cx="6730603" cy="3080312"/>
          </a:xfrm>
          <a:prstGeom prst="rect">
            <a:avLst/>
          </a:prstGeom>
        </p:spPr>
      </p:pic>
    </p:spTree>
    <p:extLst>
      <p:ext uri="{BB962C8B-B14F-4D97-AF65-F5344CB8AC3E}">
        <p14:creationId xmlns:p14="http://schemas.microsoft.com/office/powerpoint/2010/main" val="261766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00BA5E-6DBC-4BE5-BFB0-E8CF32CCE181}"/>
              </a:ext>
            </a:extLst>
          </p:cNvPr>
          <p:cNvPicPr>
            <a:picLocks noChangeAspect="1"/>
          </p:cNvPicPr>
          <p:nvPr/>
        </p:nvPicPr>
        <p:blipFill>
          <a:blip r:embed="rId2"/>
          <a:stretch>
            <a:fillRect/>
          </a:stretch>
        </p:blipFill>
        <p:spPr>
          <a:xfrm>
            <a:off x="326157" y="214146"/>
            <a:ext cx="4443732" cy="2033708"/>
          </a:xfrm>
          <a:prstGeom prst="rect">
            <a:avLst/>
          </a:prstGeom>
        </p:spPr>
      </p:pic>
      <p:pic>
        <p:nvPicPr>
          <p:cNvPr id="11" name="Picture 10">
            <a:extLst>
              <a:ext uri="{FF2B5EF4-FFF2-40B4-BE49-F238E27FC236}">
                <a16:creationId xmlns:a16="http://schemas.microsoft.com/office/drawing/2014/main" id="{49CC7E29-9861-4018-A9F6-0E4032905857}"/>
              </a:ext>
            </a:extLst>
          </p:cNvPr>
          <p:cNvPicPr>
            <a:picLocks noChangeAspect="1"/>
          </p:cNvPicPr>
          <p:nvPr/>
        </p:nvPicPr>
        <p:blipFill>
          <a:blip r:embed="rId3"/>
          <a:stretch>
            <a:fillRect/>
          </a:stretch>
        </p:blipFill>
        <p:spPr>
          <a:xfrm>
            <a:off x="5699251" y="1716075"/>
            <a:ext cx="5300701" cy="4748247"/>
          </a:xfrm>
          <a:prstGeom prst="rect">
            <a:avLst/>
          </a:prstGeom>
        </p:spPr>
      </p:pic>
      <p:pic>
        <p:nvPicPr>
          <p:cNvPr id="12" name="Picture 11">
            <a:extLst>
              <a:ext uri="{FF2B5EF4-FFF2-40B4-BE49-F238E27FC236}">
                <a16:creationId xmlns:a16="http://schemas.microsoft.com/office/drawing/2014/main" id="{AFA8BC19-42AC-47E2-A8DA-CF0F4D68327E}"/>
              </a:ext>
            </a:extLst>
          </p:cNvPr>
          <p:cNvPicPr>
            <a:picLocks noChangeAspect="1"/>
          </p:cNvPicPr>
          <p:nvPr/>
        </p:nvPicPr>
        <p:blipFill>
          <a:blip r:embed="rId4"/>
          <a:stretch>
            <a:fillRect/>
          </a:stretch>
        </p:blipFill>
        <p:spPr>
          <a:xfrm>
            <a:off x="6797729" y="1951878"/>
            <a:ext cx="1558504" cy="3811243"/>
          </a:xfrm>
          <a:prstGeom prst="rect">
            <a:avLst/>
          </a:prstGeom>
        </p:spPr>
      </p:pic>
      <p:pic>
        <p:nvPicPr>
          <p:cNvPr id="13" name="Picture 12">
            <a:extLst>
              <a:ext uri="{FF2B5EF4-FFF2-40B4-BE49-F238E27FC236}">
                <a16:creationId xmlns:a16="http://schemas.microsoft.com/office/drawing/2014/main" id="{2BF50A8A-2D5E-4A23-92B1-3508B135D326}"/>
              </a:ext>
            </a:extLst>
          </p:cNvPr>
          <p:cNvPicPr>
            <a:picLocks noChangeAspect="1"/>
          </p:cNvPicPr>
          <p:nvPr/>
        </p:nvPicPr>
        <p:blipFill>
          <a:blip r:embed="rId5"/>
          <a:stretch>
            <a:fillRect/>
          </a:stretch>
        </p:blipFill>
        <p:spPr>
          <a:xfrm>
            <a:off x="3130087" y="3589798"/>
            <a:ext cx="1322455" cy="436538"/>
          </a:xfrm>
          <a:prstGeom prst="rect">
            <a:avLst/>
          </a:prstGeom>
        </p:spPr>
      </p:pic>
      <p:pic>
        <p:nvPicPr>
          <p:cNvPr id="19" name="Picture 18">
            <a:extLst>
              <a:ext uri="{FF2B5EF4-FFF2-40B4-BE49-F238E27FC236}">
                <a16:creationId xmlns:a16="http://schemas.microsoft.com/office/drawing/2014/main" id="{293B3B3A-71A0-4F4F-A8E7-C99F782D07E1}"/>
              </a:ext>
            </a:extLst>
          </p:cNvPr>
          <p:cNvPicPr>
            <a:picLocks noChangeAspect="1"/>
          </p:cNvPicPr>
          <p:nvPr/>
        </p:nvPicPr>
        <p:blipFill>
          <a:blip r:embed="rId6"/>
          <a:stretch>
            <a:fillRect/>
          </a:stretch>
        </p:blipFill>
        <p:spPr>
          <a:xfrm>
            <a:off x="4769889" y="2247854"/>
            <a:ext cx="876306" cy="3305199"/>
          </a:xfrm>
          <a:prstGeom prst="rect">
            <a:avLst/>
          </a:prstGeom>
        </p:spPr>
      </p:pic>
      <p:pic>
        <p:nvPicPr>
          <p:cNvPr id="5" name="Picture 4">
            <a:extLst>
              <a:ext uri="{FF2B5EF4-FFF2-40B4-BE49-F238E27FC236}">
                <a16:creationId xmlns:a16="http://schemas.microsoft.com/office/drawing/2014/main" id="{0757C86E-04CE-4005-AF3A-E591B8C28116}"/>
              </a:ext>
            </a:extLst>
          </p:cNvPr>
          <p:cNvPicPr>
            <a:picLocks noChangeAspect="1"/>
          </p:cNvPicPr>
          <p:nvPr/>
        </p:nvPicPr>
        <p:blipFill>
          <a:blip r:embed="rId7"/>
          <a:stretch>
            <a:fillRect/>
          </a:stretch>
        </p:blipFill>
        <p:spPr>
          <a:xfrm>
            <a:off x="8378834" y="1951878"/>
            <a:ext cx="788282" cy="3745507"/>
          </a:xfrm>
          <a:prstGeom prst="rect">
            <a:avLst/>
          </a:prstGeom>
        </p:spPr>
      </p:pic>
      <p:pic>
        <p:nvPicPr>
          <p:cNvPr id="7" name="Picture 6">
            <a:extLst>
              <a:ext uri="{FF2B5EF4-FFF2-40B4-BE49-F238E27FC236}">
                <a16:creationId xmlns:a16="http://schemas.microsoft.com/office/drawing/2014/main" id="{C1B444D3-60A3-4C35-AB88-F6E5840636CF}"/>
              </a:ext>
            </a:extLst>
          </p:cNvPr>
          <p:cNvPicPr>
            <a:picLocks noChangeAspect="1"/>
          </p:cNvPicPr>
          <p:nvPr/>
        </p:nvPicPr>
        <p:blipFill>
          <a:blip r:embed="rId8"/>
          <a:stretch>
            <a:fillRect/>
          </a:stretch>
        </p:blipFill>
        <p:spPr>
          <a:xfrm>
            <a:off x="9230136" y="1955169"/>
            <a:ext cx="1662263" cy="3764708"/>
          </a:xfrm>
          <a:prstGeom prst="rect">
            <a:avLst/>
          </a:prstGeom>
        </p:spPr>
      </p:pic>
      <p:pic>
        <p:nvPicPr>
          <p:cNvPr id="2" name="Picture 1">
            <a:extLst>
              <a:ext uri="{FF2B5EF4-FFF2-40B4-BE49-F238E27FC236}">
                <a16:creationId xmlns:a16="http://schemas.microsoft.com/office/drawing/2014/main" id="{EE12D30A-30B6-43F5-8195-9E6E9BE167AE}"/>
              </a:ext>
            </a:extLst>
          </p:cNvPr>
          <p:cNvPicPr>
            <a:picLocks noChangeAspect="1"/>
          </p:cNvPicPr>
          <p:nvPr/>
        </p:nvPicPr>
        <p:blipFill>
          <a:blip r:embed="rId9"/>
          <a:stretch>
            <a:fillRect/>
          </a:stretch>
        </p:blipFill>
        <p:spPr>
          <a:xfrm>
            <a:off x="6864127" y="501634"/>
            <a:ext cx="1115972" cy="1214441"/>
          </a:xfrm>
          <a:prstGeom prst="rect">
            <a:avLst/>
          </a:prstGeom>
        </p:spPr>
      </p:pic>
      <p:pic>
        <p:nvPicPr>
          <p:cNvPr id="8" name="Picture 7">
            <a:extLst>
              <a:ext uri="{FF2B5EF4-FFF2-40B4-BE49-F238E27FC236}">
                <a16:creationId xmlns:a16="http://schemas.microsoft.com/office/drawing/2014/main" id="{BF35B176-A4D8-4270-9DA5-E31B63A24870}"/>
              </a:ext>
            </a:extLst>
          </p:cNvPr>
          <p:cNvPicPr>
            <a:picLocks noChangeAspect="1"/>
          </p:cNvPicPr>
          <p:nvPr/>
        </p:nvPicPr>
        <p:blipFill>
          <a:blip r:embed="rId10"/>
          <a:stretch>
            <a:fillRect/>
          </a:stretch>
        </p:blipFill>
        <p:spPr>
          <a:xfrm>
            <a:off x="8137176" y="387328"/>
            <a:ext cx="1271597" cy="1328747"/>
          </a:xfrm>
          <a:prstGeom prst="rect">
            <a:avLst/>
          </a:prstGeom>
        </p:spPr>
      </p:pic>
      <p:pic>
        <p:nvPicPr>
          <p:cNvPr id="10" name="Picture 9">
            <a:extLst>
              <a:ext uri="{FF2B5EF4-FFF2-40B4-BE49-F238E27FC236}">
                <a16:creationId xmlns:a16="http://schemas.microsoft.com/office/drawing/2014/main" id="{B64ACBBA-B0BB-4E89-9DC9-CBA4E5B2009D}"/>
              </a:ext>
            </a:extLst>
          </p:cNvPr>
          <p:cNvPicPr>
            <a:picLocks noChangeAspect="1"/>
          </p:cNvPicPr>
          <p:nvPr/>
        </p:nvPicPr>
        <p:blipFill>
          <a:blip r:embed="rId11"/>
          <a:stretch>
            <a:fillRect/>
          </a:stretch>
        </p:blipFill>
        <p:spPr>
          <a:xfrm>
            <a:off x="9509989" y="418286"/>
            <a:ext cx="1333510" cy="1381135"/>
          </a:xfrm>
          <a:prstGeom prst="rect">
            <a:avLst/>
          </a:prstGeom>
        </p:spPr>
      </p:pic>
    </p:spTree>
    <p:extLst>
      <p:ext uri="{BB962C8B-B14F-4D97-AF65-F5344CB8AC3E}">
        <p14:creationId xmlns:p14="http://schemas.microsoft.com/office/powerpoint/2010/main" val="24024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EC697D-9688-41BF-8BCF-B59691700FC2}"/>
              </a:ext>
            </a:extLst>
          </p:cNvPr>
          <p:cNvPicPr>
            <a:picLocks noChangeAspect="1"/>
          </p:cNvPicPr>
          <p:nvPr/>
        </p:nvPicPr>
        <p:blipFill>
          <a:blip r:embed="rId2"/>
          <a:stretch>
            <a:fillRect/>
          </a:stretch>
        </p:blipFill>
        <p:spPr>
          <a:xfrm>
            <a:off x="1769017" y="139642"/>
            <a:ext cx="6688564" cy="4287411"/>
          </a:xfrm>
          <a:prstGeom prst="rect">
            <a:avLst/>
          </a:prstGeom>
        </p:spPr>
      </p:pic>
      <p:sp>
        <p:nvSpPr>
          <p:cNvPr id="4" name="Rectangle 3">
            <a:extLst>
              <a:ext uri="{FF2B5EF4-FFF2-40B4-BE49-F238E27FC236}">
                <a16:creationId xmlns:a16="http://schemas.microsoft.com/office/drawing/2014/main" id="{DE4207EB-5648-4E59-BAAF-5C01AA195C68}"/>
              </a:ext>
            </a:extLst>
          </p:cNvPr>
          <p:cNvSpPr/>
          <p:nvPr/>
        </p:nvSpPr>
        <p:spPr>
          <a:xfrm>
            <a:off x="1357222" y="4375877"/>
            <a:ext cx="9178505" cy="2123658"/>
          </a:xfrm>
          <a:prstGeom prst="rect">
            <a:avLst/>
          </a:prstGeom>
        </p:spPr>
        <p:txBody>
          <a:bodyPr wrap="square">
            <a:spAutoFit/>
          </a:bodyPr>
          <a:lstStyle/>
          <a:p>
            <a:r>
              <a:rPr lang="en-US" sz="2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Note that the mosaic plot treats the row and column variables differently</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b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column variable is treated as a conditioning variable, a "treatment", and </a:t>
            </a:r>
          </a:p>
          <a:p>
            <a:pPr marL="285750" indent="-285750">
              <a:buFont typeface="Wingdings" panose="05000000000000000000" pitchFamily="2" charset="2"/>
              <a:buChar char="Ø"/>
            </a:pPr>
            <a:endPar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row variable is treated as a "response". </a:t>
            </a:r>
          </a:p>
          <a:p>
            <a:pPr marL="285750" indent="-285750">
              <a:buFont typeface="Wingdings" panose="05000000000000000000" pitchFamily="2" charset="2"/>
              <a:buChar char="Ø"/>
            </a:pPr>
            <a:endParaRPr lang="en-US" sz="2200" dirty="0"/>
          </a:p>
        </p:txBody>
      </p:sp>
    </p:spTree>
    <p:extLst>
      <p:ext uri="{BB962C8B-B14F-4D97-AF65-F5344CB8AC3E}">
        <p14:creationId xmlns:p14="http://schemas.microsoft.com/office/powerpoint/2010/main" val="1976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EC697D-9688-41BF-8BCF-B59691700FC2}"/>
              </a:ext>
            </a:extLst>
          </p:cNvPr>
          <p:cNvPicPr>
            <a:picLocks noChangeAspect="1"/>
          </p:cNvPicPr>
          <p:nvPr/>
        </p:nvPicPr>
        <p:blipFill>
          <a:blip r:embed="rId2"/>
          <a:stretch>
            <a:fillRect/>
          </a:stretch>
        </p:blipFill>
        <p:spPr>
          <a:xfrm>
            <a:off x="856374" y="824020"/>
            <a:ext cx="4344703" cy="2784981"/>
          </a:xfrm>
          <a:prstGeom prst="rect">
            <a:avLst/>
          </a:prstGeom>
        </p:spPr>
      </p:pic>
      <p:sp>
        <p:nvSpPr>
          <p:cNvPr id="4" name="Rectangle 3">
            <a:extLst>
              <a:ext uri="{FF2B5EF4-FFF2-40B4-BE49-F238E27FC236}">
                <a16:creationId xmlns:a16="http://schemas.microsoft.com/office/drawing/2014/main" id="{DE4207EB-5648-4E59-BAAF-5C01AA195C68}"/>
              </a:ext>
            </a:extLst>
          </p:cNvPr>
          <p:cNvSpPr/>
          <p:nvPr/>
        </p:nvSpPr>
        <p:spPr>
          <a:xfrm>
            <a:off x="543832" y="240747"/>
            <a:ext cx="10992493" cy="769441"/>
          </a:xfrm>
          <a:prstGeom prst="rect">
            <a:avLst/>
          </a:prstGeom>
        </p:spPr>
        <p:txBody>
          <a:bodyPr wrap="square">
            <a:spAutoFit/>
          </a:bodyPr>
          <a:lstStyle/>
          <a:p>
            <a:pPr marL="285750" indent="-285750">
              <a:buFont typeface="Wingdings" panose="05000000000000000000" pitchFamily="2" charset="2"/>
              <a:buChar char="Ø"/>
            </a:pP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Each column is a bar chart, with bins stacked on top of each other instead of side by side.</a:t>
            </a:r>
          </a:p>
          <a:p>
            <a:pPr marL="285750" indent="-285750">
              <a:buFont typeface="Wingdings" panose="05000000000000000000" pitchFamily="2" charset="2"/>
              <a:buChar char="Ø"/>
            </a:pPr>
            <a:endParaRPr lang="en-US" sz="2200" dirty="0"/>
          </a:p>
        </p:txBody>
      </p:sp>
      <p:pic>
        <p:nvPicPr>
          <p:cNvPr id="3" name="Picture 2">
            <a:extLst>
              <a:ext uri="{FF2B5EF4-FFF2-40B4-BE49-F238E27FC236}">
                <a16:creationId xmlns:a16="http://schemas.microsoft.com/office/drawing/2014/main" id="{75986AAD-47ED-44EB-AFF6-930F103D745A}"/>
              </a:ext>
            </a:extLst>
          </p:cNvPr>
          <p:cNvPicPr>
            <a:picLocks noChangeAspect="1"/>
          </p:cNvPicPr>
          <p:nvPr/>
        </p:nvPicPr>
        <p:blipFill>
          <a:blip r:embed="rId3"/>
          <a:stretch>
            <a:fillRect/>
          </a:stretch>
        </p:blipFill>
        <p:spPr>
          <a:xfrm>
            <a:off x="4795608" y="3807553"/>
            <a:ext cx="4021824" cy="3012912"/>
          </a:xfrm>
          <a:prstGeom prst="rect">
            <a:avLst/>
          </a:prstGeom>
        </p:spPr>
      </p:pic>
      <p:pic>
        <p:nvPicPr>
          <p:cNvPr id="5" name="Picture 4">
            <a:extLst>
              <a:ext uri="{FF2B5EF4-FFF2-40B4-BE49-F238E27FC236}">
                <a16:creationId xmlns:a16="http://schemas.microsoft.com/office/drawing/2014/main" id="{AEC3D63F-48C9-4173-8312-126C900F7638}"/>
              </a:ext>
            </a:extLst>
          </p:cNvPr>
          <p:cNvPicPr>
            <a:picLocks noChangeAspect="1"/>
          </p:cNvPicPr>
          <p:nvPr/>
        </p:nvPicPr>
        <p:blipFill>
          <a:blip r:embed="rId4"/>
          <a:stretch>
            <a:fillRect/>
          </a:stretch>
        </p:blipFill>
        <p:spPr>
          <a:xfrm>
            <a:off x="2428859" y="3807553"/>
            <a:ext cx="1390660" cy="2762270"/>
          </a:xfrm>
          <a:prstGeom prst="rect">
            <a:avLst/>
          </a:prstGeom>
        </p:spPr>
      </p:pic>
    </p:spTree>
    <p:extLst>
      <p:ext uri="{BB962C8B-B14F-4D97-AF65-F5344CB8AC3E}">
        <p14:creationId xmlns:p14="http://schemas.microsoft.com/office/powerpoint/2010/main" val="7653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0BA246-7502-4133-809A-1D968694EF4A}"/>
              </a:ext>
            </a:extLst>
          </p:cNvPr>
          <p:cNvPicPr>
            <a:picLocks noChangeAspect="1"/>
          </p:cNvPicPr>
          <p:nvPr/>
        </p:nvPicPr>
        <p:blipFill>
          <a:blip r:embed="rId2"/>
          <a:stretch>
            <a:fillRect/>
          </a:stretch>
        </p:blipFill>
        <p:spPr>
          <a:xfrm>
            <a:off x="110352" y="1681365"/>
            <a:ext cx="6176550" cy="3959207"/>
          </a:xfrm>
          <a:prstGeom prst="rect">
            <a:avLst/>
          </a:prstGeom>
        </p:spPr>
      </p:pic>
      <p:sp>
        <p:nvSpPr>
          <p:cNvPr id="4" name="TextBox 3">
            <a:extLst>
              <a:ext uri="{FF2B5EF4-FFF2-40B4-BE49-F238E27FC236}">
                <a16:creationId xmlns:a16="http://schemas.microsoft.com/office/drawing/2014/main" id="{9E0A4DF3-329E-4B6E-84E5-74C3B8C7DB1D}"/>
              </a:ext>
            </a:extLst>
          </p:cNvPr>
          <p:cNvSpPr txBox="1"/>
          <p:nvPr/>
        </p:nvSpPr>
        <p:spPr>
          <a:xfrm>
            <a:off x="454542" y="325972"/>
            <a:ext cx="5526272" cy="923330"/>
          </a:xfrm>
          <a:prstGeom prst="rect">
            <a:avLst/>
          </a:prstGeom>
          <a:noFill/>
        </p:spPr>
        <p:txBody>
          <a:bodyPr wrap="square" rtlCol="0">
            <a:spAutoFit/>
          </a:bodyPr>
          <a:lstStyle/>
          <a:p>
            <a:r>
              <a:rPr lang="en-US" dirty="0"/>
              <a:t>The strong disparity in the activity for the different times of the day is demonstrated by the lack of alignment of the three separating lines drawn on the vertical.</a:t>
            </a:r>
            <a:endParaRPr lang="en-US" sz="1800" kern="1200" dirty="0">
              <a:solidFill>
                <a:schemeClr val="tx1"/>
              </a:solidFill>
              <a:latin typeface="+mn-lt"/>
              <a:ea typeface="+mn-ea"/>
              <a:cs typeface="+mn-cs"/>
            </a:endParaRPr>
          </a:p>
        </p:txBody>
      </p:sp>
      <p:pic>
        <p:nvPicPr>
          <p:cNvPr id="6" name="Picture 5">
            <a:extLst>
              <a:ext uri="{FF2B5EF4-FFF2-40B4-BE49-F238E27FC236}">
                <a16:creationId xmlns:a16="http://schemas.microsoft.com/office/drawing/2014/main" id="{071C4D8C-E143-4404-A9C0-2B8C68314024}"/>
              </a:ext>
            </a:extLst>
          </p:cNvPr>
          <p:cNvPicPr>
            <a:picLocks noChangeAspect="1"/>
          </p:cNvPicPr>
          <p:nvPr/>
        </p:nvPicPr>
        <p:blipFill>
          <a:blip r:embed="rId3"/>
          <a:stretch>
            <a:fillRect/>
          </a:stretch>
        </p:blipFill>
        <p:spPr>
          <a:xfrm>
            <a:off x="6659398" y="1233354"/>
            <a:ext cx="4753010" cy="4452970"/>
          </a:xfrm>
          <a:prstGeom prst="rect">
            <a:avLst/>
          </a:prstGeom>
        </p:spPr>
      </p:pic>
      <p:cxnSp>
        <p:nvCxnSpPr>
          <p:cNvPr id="8" name="Straight Arrow Connector 7">
            <a:extLst>
              <a:ext uri="{FF2B5EF4-FFF2-40B4-BE49-F238E27FC236}">
                <a16:creationId xmlns:a16="http://schemas.microsoft.com/office/drawing/2014/main" id="{7B4501A1-2C2D-4344-BD6A-19BC94FBD2F1}"/>
              </a:ext>
            </a:extLst>
          </p:cNvPr>
          <p:cNvCxnSpPr/>
          <p:nvPr/>
        </p:nvCxnSpPr>
        <p:spPr>
          <a:xfrm>
            <a:off x="2495875" y="4748070"/>
            <a:ext cx="419986" cy="0"/>
          </a:xfrm>
          <a:prstGeom prst="straightConnector1">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A9050EC-6D66-448E-A65F-448488AF607E}"/>
              </a:ext>
            </a:extLst>
          </p:cNvPr>
          <p:cNvCxnSpPr>
            <a:cxnSpLocks/>
          </p:cNvCxnSpPr>
          <p:nvPr/>
        </p:nvCxnSpPr>
        <p:spPr>
          <a:xfrm>
            <a:off x="2778641" y="3430482"/>
            <a:ext cx="1388176" cy="0"/>
          </a:xfrm>
          <a:prstGeom prst="straightConnector1">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34DEEFC-8E70-4DCB-AD7E-2C36EC56C803}"/>
              </a:ext>
            </a:extLst>
          </p:cNvPr>
          <p:cNvCxnSpPr>
            <a:cxnSpLocks/>
          </p:cNvCxnSpPr>
          <p:nvPr/>
        </p:nvCxnSpPr>
        <p:spPr>
          <a:xfrm>
            <a:off x="2667280" y="4506240"/>
            <a:ext cx="2132116" cy="0"/>
          </a:xfrm>
          <a:prstGeom prst="straightConnector1">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08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409FAC-A714-4741-B3C6-2F31143E49BE}"/>
              </a:ext>
            </a:extLst>
          </p:cNvPr>
          <p:cNvPicPr>
            <a:picLocks noChangeAspect="1"/>
          </p:cNvPicPr>
          <p:nvPr/>
        </p:nvPicPr>
        <p:blipFill>
          <a:blip r:embed="rId2"/>
          <a:stretch>
            <a:fillRect/>
          </a:stretch>
        </p:blipFill>
        <p:spPr>
          <a:xfrm>
            <a:off x="619132" y="1621106"/>
            <a:ext cx="7169841" cy="4595913"/>
          </a:xfrm>
          <a:prstGeom prst="rect">
            <a:avLst/>
          </a:prstGeom>
        </p:spPr>
      </p:pic>
      <p:sp>
        <p:nvSpPr>
          <p:cNvPr id="4" name="TextBox 3">
            <a:extLst>
              <a:ext uri="{FF2B5EF4-FFF2-40B4-BE49-F238E27FC236}">
                <a16:creationId xmlns:a16="http://schemas.microsoft.com/office/drawing/2014/main" id="{D6FF2FE3-988C-45DD-AF4C-0EB45161B547}"/>
              </a:ext>
            </a:extLst>
          </p:cNvPr>
          <p:cNvSpPr txBox="1"/>
          <p:nvPr/>
        </p:nvSpPr>
        <p:spPr>
          <a:xfrm>
            <a:off x="321614" y="900273"/>
            <a:ext cx="12076981" cy="400110"/>
          </a:xfrm>
          <a:prstGeom prst="rect">
            <a:avLst/>
          </a:prstGeom>
          <a:noFill/>
        </p:spPr>
        <p:txBody>
          <a:bodyPr wrap="square" rtlCol="0">
            <a:spAutoFit/>
          </a:bodyPr>
          <a:lstStyle/>
          <a:p>
            <a:r>
              <a:rPr lang="en-US" sz="2000" b="1" kern="1200" dirty="0">
                <a:solidFill>
                  <a:schemeClr val="tx1"/>
                </a:solidFill>
                <a:latin typeface="+mn-lt"/>
                <a:ea typeface="+mn-ea"/>
                <a:cs typeface="+mn-cs"/>
              </a:rPr>
              <a:t>Based on the mosaic plot, is there a relationship between activity and period?</a:t>
            </a:r>
            <a:endParaRPr lang="en-US" sz="2000" i="1" kern="1200" dirty="0">
              <a:solidFill>
                <a:schemeClr val="tx1"/>
              </a:solidFill>
              <a:latin typeface="+mn-lt"/>
              <a:ea typeface="+mn-ea"/>
              <a:cs typeface="+mn-cs"/>
            </a:endParaRPr>
          </a:p>
        </p:txBody>
      </p:sp>
      <p:sp>
        <p:nvSpPr>
          <p:cNvPr id="10" name="Title 2">
            <a:extLst>
              <a:ext uri="{FF2B5EF4-FFF2-40B4-BE49-F238E27FC236}">
                <a16:creationId xmlns:a16="http://schemas.microsoft.com/office/drawing/2014/main" id="{154785C4-B165-430F-A26A-5569DC23FEC5}"/>
              </a:ext>
            </a:extLst>
          </p:cNvPr>
          <p:cNvSpPr>
            <a:spLocks noGrp="1"/>
          </p:cNvSpPr>
          <p:nvPr>
            <p:ph type="title"/>
          </p:nvPr>
        </p:nvSpPr>
        <p:spPr>
          <a:xfrm>
            <a:off x="321614" y="152154"/>
            <a:ext cx="10515600" cy="589532"/>
          </a:xfrm>
        </p:spPr>
        <p:txBody>
          <a:bodyPr>
            <a:normAutofit fontScale="90000"/>
          </a:bodyPr>
          <a:lstStyle/>
          <a:p>
            <a:r>
              <a:rPr lang="en-US" b="1" i="1" dirty="0"/>
              <a:t>Possible Questions:</a:t>
            </a:r>
          </a:p>
        </p:txBody>
      </p:sp>
      <p:cxnSp>
        <p:nvCxnSpPr>
          <p:cNvPr id="13" name="Straight Arrow Connector 12">
            <a:extLst>
              <a:ext uri="{FF2B5EF4-FFF2-40B4-BE49-F238E27FC236}">
                <a16:creationId xmlns:a16="http://schemas.microsoft.com/office/drawing/2014/main" id="{9C8FFF73-72CC-4A71-A0E8-ECDC428B772A}"/>
              </a:ext>
            </a:extLst>
          </p:cNvPr>
          <p:cNvCxnSpPr>
            <a:cxnSpLocks/>
          </p:cNvCxnSpPr>
          <p:nvPr/>
        </p:nvCxnSpPr>
        <p:spPr>
          <a:xfrm flipV="1">
            <a:off x="6967515" y="2044337"/>
            <a:ext cx="34024" cy="2420882"/>
          </a:xfrm>
          <a:prstGeom prst="straightConnector1">
            <a:avLst/>
          </a:prstGeom>
          <a:ln w="34925">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B6568BC-153B-4B26-A54B-E06D4A57992F}"/>
              </a:ext>
            </a:extLst>
          </p:cNvPr>
          <p:cNvCxnSpPr>
            <a:cxnSpLocks/>
          </p:cNvCxnSpPr>
          <p:nvPr/>
        </p:nvCxnSpPr>
        <p:spPr>
          <a:xfrm flipV="1">
            <a:off x="4630479" y="1935126"/>
            <a:ext cx="0" cy="1319652"/>
          </a:xfrm>
          <a:prstGeom prst="straightConnector1">
            <a:avLst/>
          </a:prstGeom>
          <a:ln w="34925">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0DCEF10-B79E-44C3-8283-B8FE91550F1A}"/>
              </a:ext>
            </a:extLst>
          </p:cNvPr>
          <p:cNvCxnSpPr>
            <a:cxnSpLocks/>
          </p:cNvCxnSpPr>
          <p:nvPr/>
        </p:nvCxnSpPr>
        <p:spPr>
          <a:xfrm flipV="1">
            <a:off x="5670706" y="2044337"/>
            <a:ext cx="0" cy="356810"/>
          </a:xfrm>
          <a:prstGeom prst="straightConnector1">
            <a:avLst/>
          </a:prstGeom>
          <a:ln w="34925">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4352617-A96A-4EE2-9B14-1E68B2EC2CAA}"/>
              </a:ext>
            </a:extLst>
          </p:cNvPr>
          <p:cNvSpPr txBox="1"/>
          <p:nvPr/>
        </p:nvSpPr>
        <p:spPr>
          <a:xfrm>
            <a:off x="8574793" y="2636874"/>
            <a:ext cx="1951439" cy="2031325"/>
          </a:xfrm>
          <a:prstGeom prst="rect">
            <a:avLst/>
          </a:prstGeom>
          <a:noFill/>
        </p:spPr>
        <p:txBody>
          <a:bodyPr wrap="square" rtlCol="0">
            <a:spAutoFit/>
          </a:bodyPr>
          <a:lstStyle/>
          <a:p>
            <a:r>
              <a:rPr lang="en-US" b="1" dirty="0">
                <a:solidFill>
                  <a:srgbClr val="0070C0"/>
                </a:solidFill>
              </a:rPr>
              <a:t>Notice the difference in the heights of the bars for the activity </a:t>
            </a:r>
            <a:r>
              <a:rPr lang="en-US" b="1" dirty="0">
                <a:solidFill>
                  <a:srgbClr val="FF9900"/>
                </a:solidFill>
              </a:rPr>
              <a:t>feeding</a:t>
            </a:r>
            <a:r>
              <a:rPr lang="en-US" b="1" dirty="0">
                <a:solidFill>
                  <a:srgbClr val="0070C0"/>
                </a:solidFill>
              </a:rPr>
              <a:t> for the different time periods. </a:t>
            </a:r>
          </a:p>
        </p:txBody>
      </p:sp>
    </p:spTree>
    <p:extLst>
      <p:ext uri="{BB962C8B-B14F-4D97-AF65-F5344CB8AC3E}">
        <p14:creationId xmlns:p14="http://schemas.microsoft.com/office/powerpoint/2010/main" val="123932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409FAC-A714-4741-B3C6-2F31143E49BE}"/>
              </a:ext>
            </a:extLst>
          </p:cNvPr>
          <p:cNvPicPr>
            <a:picLocks noChangeAspect="1"/>
          </p:cNvPicPr>
          <p:nvPr/>
        </p:nvPicPr>
        <p:blipFill>
          <a:blip r:embed="rId2"/>
          <a:stretch>
            <a:fillRect/>
          </a:stretch>
        </p:blipFill>
        <p:spPr>
          <a:xfrm>
            <a:off x="124888" y="1527911"/>
            <a:ext cx="7169841" cy="4595913"/>
          </a:xfrm>
          <a:prstGeom prst="rect">
            <a:avLst/>
          </a:prstGeom>
        </p:spPr>
      </p:pic>
      <p:sp>
        <p:nvSpPr>
          <p:cNvPr id="4" name="TextBox 3">
            <a:extLst>
              <a:ext uri="{FF2B5EF4-FFF2-40B4-BE49-F238E27FC236}">
                <a16:creationId xmlns:a16="http://schemas.microsoft.com/office/drawing/2014/main" id="{D6FF2FE3-988C-45DD-AF4C-0EB45161B547}"/>
              </a:ext>
            </a:extLst>
          </p:cNvPr>
          <p:cNvSpPr txBox="1"/>
          <p:nvPr/>
        </p:nvSpPr>
        <p:spPr>
          <a:xfrm>
            <a:off x="321614" y="990650"/>
            <a:ext cx="12076981" cy="400110"/>
          </a:xfrm>
          <a:prstGeom prst="rect">
            <a:avLst/>
          </a:prstGeom>
          <a:noFill/>
        </p:spPr>
        <p:txBody>
          <a:bodyPr wrap="square" rtlCol="0">
            <a:spAutoFit/>
          </a:bodyPr>
          <a:lstStyle/>
          <a:p>
            <a:r>
              <a:rPr lang="en-US" sz="2000" b="1" kern="1200" dirty="0">
                <a:solidFill>
                  <a:srgbClr val="0070C0"/>
                </a:solidFill>
                <a:latin typeface="+mn-lt"/>
                <a:ea typeface="+mn-ea"/>
                <a:cs typeface="+mn-cs"/>
              </a:rPr>
              <a:t>Based on the mosaic plot, is there a relationship between activity and period?</a:t>
            </a:r>
            <a:endParaRPr lang="en-US" sz="2000" i="1" kern="1200" dirty="0">
              <a:solidFill>
                <a:srgbClr val="0070C0"/>
              </a:solidFill>
              <a:latin typeface="+mn-lt"/>
              <a:ea typeface="+mn-ea"/>
              <a:cs typeface="+mn-cs"/>
            </a:endParaRPr>
          </a:p>
        </p:txBody>
      </p:sp>
      <p:sp>
        <p:nvSpPr>
          <p:cNvPr id="10" name="Title 2">
            <a:extLst>
              <a:ext uri="{FF2B5EF4-FFF2-40B4-BE49-F238E27FC236}">
                <a16:creationId xmlns:a16="http://schemas.microsoft.com/office/drawing/2014/main" id="{154785C4-B165-430F-A26A-5569DC23FEC5}"/>
              </a:ext>
            </a:extLst>
          </p:cNvPr>
          <p:cNvSpPr>
            <a:spLocks noGrp="1"/>
          </p:cNvSpPr>
          <p:nvPr>
            <p:ph type="title"/>
          </p:nvPr>
        </p:nvSpPr>
        <p:spPr>
          <a:xfrm>
            <a:off x="321614" y="152154"/>
            <a:ext cx="10515600" cy="589532"/>
          </a:xfrm>
        </p:spPr>
        <p:txBody>
          <a:bodyPr>
            <a:normAutofit fontScale="90000"/>
          </a:bodyPr>
          <a:lstStyle/>
          <a:p>
            <a:r>
              <a:rPr lang="en-US" b="1" i="1" dirty="0"/>
              <a:t>Possible Questions:</a:t>
            </a:r>
          </a:p>
        </p:txBody>
      </p:sp>
      <p:sp>
        <p:nvSpPr>
          <p:cNvPr id="11" name="TextBox 10">
            <a:extLst>
              <a:ext uri="{FF2B5EF4-FFF2-40B4-BE49-F238E27FC236}">
                <a16:creationId xmlns:a16="http://schemas.microsoft.com/office/drawing/2014/main" id="{1046F17C-153C-4860-AE77-4E7CE5EC1716}"/>
              </a:ext>
            </a:extLst>
          </p:cNvPr>
          <p:cNvSpPr txBox="1"/>
          <p:nvPr/>
        </p:nvSpPr>
        <p:spPr>
          <a:xfrm>
            <a:off x="7768988" y="2002808"/>
            <a:ext cx="3579125" cy="1569660"/>
          </a:xfrm>
          <a:prstGeom prst="rect">
            <a:avLst/>
          </a:prstGeom>
          <a:noFill/>
        </p:spPr>
        <p:txBody>
          <a:bodyPr wrap="square" rtlCol="0">
            <a:spAutoFit/>
          </a:bodyPr>
          <a:lstStyle/>
          <a:p>
            <a:r>
              <a:rPr lang="en-US" sz="2400" dirty="0"/>
              <a:t>Does knowing the </a:t>
            </a:r>
            <a:r>
              <a:rPr lang="en-US" sz="2400" b="1" i="1" dirty="0"/>
              <a:t>period </a:t>
            </a:r>
            <a:r>
              <a:rPr lang="en-US" sz="2400" dirty="0"/>
              <a:t>of the day give you information about the dolphins’ </a:t>
            </a:r>
            <a:r>
              <a:rPr lang="en-US" sz="2400" b="1" i="1" dirty="0"/>
              <a:t>activity</a:t>
            </a:r>
            <a:r>
              <a:rPr lang="en-US" sz="2400" dirty="0"/>
              <a:t>?</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134242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409FAC-A714-4741-B3C6-2F31143E49BE}"/>
              </a:ext>
            </a:extLst>
          </p:cNvPr>
          <p:cNvPicPr>
            <a:picLocks noChangeAspect="1"/>
          </p:cNvPicPr>
          <p:nvPr/>
        </p:nvPicPr>
        <p:blipFill>
          <a:blip r:embed="rId2"/>
          <a:stretch>
            <a:fillRect/>
          </a:stretch>
        </p:blipFill>
        <p:spPr>
          <a:xfrm>
            <a:off x="227246" y="1568854"/>
            <a:ext cx="7169841" cy="4595913"/>
          </a:xfrm>
          <a:prstGeom prst="rect">
            <a:avLst/>
          </a:prstGeom>
        </p:spPr>
      </p:pic>
      <p:sp>
        <p:nvSpPr>
          <p:cNvPr id="4" name="TextBox 3">
            <a:extLst>
              <a:ext uri="{FF2B5EF4-FFF2-40B4-BE49-F238E27FC236}">
                <a16:creationId xmlns:a16="http://schemas.microsoft.com/office/drawing/2014/main" id="{D6FF2FE3-988C-45DD-AF4C-0EB45161B547}"/>
              </a:ext>
            </a:extLst>
          </p:cNvPr>
          <p:cNvSpPr txBox="1"/>
          <p:nvPr/>
        </p:nvSpPr>
        <p:spPr>
          <a:xfrm>
            <a:off x="321614" y="900273"/>
            <a:ext cx="12076981" cy="400110"/>
          </a:xfrm>
          <a:prstGeom prst="rect">
            <a:avLst/>
          </a:prstGeom>
          <a:noFill/>
        </p:spPr>
        <p:txBody>
          <a:bodyPr wrap="square" rtlCol="0">
            <a:spAutoFit/>
          </a:bodyPr>
          <a:lstStyle/>
          <a:p>
            <a:r>
              <a:rPr lang="en-US" sz="2000" b="1" kern="1200" dirty="0">
                <a:solidFill>
                  <a:schemeClr val="tx1"/>
                </a:solidFill>
                <a:latin typeface="+mn-lt"/>
                <a:ea typeface="+mn-ea"/>
                <a:cs typeface="+mn-cs"/>
              </a:rPr>
              <a:t>Based on the mosaic plot, is there a relationship between activity and period?</a:t>
            </a:r>
            <a:endParaRPr lang="en-US" sz="2000" i="1" kern="1200" dirty="0">
              <a:solidFill>
                <a:schemeClr val="tx1"/>
              </a:solidFill>
              <a:latin typeface="+mn-lt"/>
              <a:ea typeface="+mn-ea"/>
              <a:cs typeface="+mn-cs"/>
            </a:endParaRPr>
          </a:p>
        </p:txBody>
      </p:sp>
      <p:sp>
        <p:nvSpPr>
          <p:cNvPr id="10" name="Title 2">
            <a:extLst>
              <a:ext uri="{FF2B5EF4-FFF2-40B4-BE49-F238E27FC236}">
                <a16:creationId xmlns:a16="http://schemas.microsoft.com/office/drawing/2014/main" id="{154785C4-B165-430F-A26A-5569DC23FEC5}"/>
              </a:ext>
            </a:extLst>
          </p:cNvPr>
          <p:cNvSpPr>
            <a:spLocks noGrp="1"/>
          </p:cNvSpPr>
          <p:nvPr>
            <p:ph type="title"/>
          </p:nvPr>
        </p:nvSpPr>
        <p:spPr>
          <a:xfrm>
            <a:off x="321614" y="152154"/>
            <a:ext cx="10515600" cy="589532"/>
          </a:xfrm>
        </p:spPr>
        <p:txBody>
          <a:bodyPr>
            <a:normAutofit fontScale="90000"/>
          </a:bodyPr>
          <a:lstStyle/>
          <a:p>
            <a:r>
              <a:rPr lang="en-US" b="1" i="1" dirty="0"/>
              <a:t>Possible Questions:</a:t>
            </a:r>
          </a:p>
        </p:txBody>
      </p:sp>
      <p:sp>
        <p:nvSpPr>
          <p:cNvPr id="5" name="TextBox 4">
            <a:extLst>
              <a:ext uri="{FF2B5EF4-FFF2-40B4-BE49-F238E27FC236}">
                <a16:creationId xmlns:a16="http://schemas.microsoft.com/office/drawing/2014/main" id="{C6E15D45-D4F1-4DF1-AF9C-1907F0D38F2C}"/>
              </a:ext>
            </a:extLst>
          </p:cNvPr>
          <p:cNvSpPr txBox="1"/>
          <p:nvPr/>
        </p:nvSpPr>
        <p:spPr>
          <a:xfrm>
            <a:off x="7768988" y="2002808"/>
            <a:ext cx="3579125" cy="1569660"/>
          </a:xfrm>
          <a:prstGeom prst="rect">
            <a:avLst/>
          </a:prstGeom>
          <a:noFill/>
        </p:spPr>
        <p:txBody>
          <a:bodyPr wrap="square" rtlCol="0">
            <a:spAutoFit/>
          </a:bodyPr>
          <a:lstStyle/>
          <a:p>
            <a:r>
              <a:rPr lang="en-US" sz="2400" dirty="0"/>
              <a:t>For example, If you know it is  evening, what can you say about the activity they are engaged in? </a:t>
            </a:r>
            <a:endParaRPr lang="en-US" sz="2400" kern="1200" dirty="0">
              <a:solidFill>
                <a:schemeClr val="tx1"/>
              </a:solidFill>
              <a:latin typeface="+mn-lt"/>
              <a:ea typeface="+mn-ea"/>
              <a:cs typeface="+mn-cs"/>
            </a:endParaRPr>
          </a:p>
        </p:txBody>
      </p:sp>
      <p:sp>
        <p:nvSpPr>
          <p:cNvPr id="3" name="Rectangle 2">
            <a:extLst>
              <a:ext uri="{FF2B5EF4-FFF2-40B4-BE49-F238E27FC236}">
                <a16:creationId xmlns:a16="http://schemas.microsoft.com/office/drawing/2014/main" id="{1529FA98-48AB-40D8-9223-DF8947DB37BA}"/>
              </a:ext>
            </a:extLst>
          </p:cNvPr>
          <p:cNvSpPr/>
          <p:nvPr/>
        </p:nvSpPr>
        <p:spPr>
          <a:xfrm>
            <a:off x="5826035" y="2002808"/>
            <a:ext cx="1449976" cy="2347123"/>
          </a:xfrm>
          <a:prstGeom prst="rect">
            <a:avLst/>
          </a:prstGeom>
          <a:noFill/>
          <a:ln w="508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4792E5B-521D-44F1-BDD4-12754457E0DD}"/>
              </a:ext>
            </a:extLst>
          </p:cNvPr>
          <p:cNvSpPr txBox="1"/>
          <p:nvPr/>
        </p:nvSpPr>
        <p:spPr>
          <a:xfrm>
            <a:off x="7824651" y="3642045"/>
            <a:ext cx="2736669" cy="707886"/>
          </a:xfrm>
          <a:prstGeom prst="rect">
            <a:avLst/>
          </a:prstGeom>
          <a:noFill/>
        </p:spPr>
        <p:txBody>
          <a:bodyPr wrap="square" rtlCol="0">
            <a:spAutoFit/>
          </a:bodyPr>
          <a:lstStyle/>
          <a:p>
            <a:r>
              <a:rPr lang="en-US" sz="2000" b="1" dirty="0">
                <a:solidFill>
                  <a:srgbClr val="FF9900"/>
                </a:solidFill>
              </a:rPr>
              <a:t>Most likely to be engaged in feeding.</a:t>
            </a:r>
          </a:p>
        </p:txBody>
      </p:sp>
      <p:sp>
        <p:nvSpPr>
          <p:cNvPr id="7" name="Rectangle 6">
            <a:extLst>
              <a:ext uri="{FF2B5EF4-FFF2-40B4-BE49-F238E27FC236}">
                <a16:creationId xmlns:a16="http://schemas.microsoft.com/office/drawing/2014/main" id="{368A89FD-74CB-4224-BC84-8EA3A929CC11}"/>
              </a:ext>
            </a:extLst>
          </p:cNvPr>
          <p:cNvSpPr/>
          <p:nvPr/>
        </p:nvSpPr>
        <p:spPr>
          <a:xfrm>
            <a:off x="5826035" y="4434840"/>
            <a:ext cx="1449976" cy="349045"/>
          </a:xfrm>
          <a:prstGeom prst="rect">
            <a:avLst/>
          </a:prstGeom>
          <a:noFill/>
          <a:ln w="571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860641-4226-4B07-9CB0-48EB77355406}"/>
              </a:ext>
            </a:extLst>
          </p:cNvPr>
          <p:cNvSpPr txBox="1"/>
          <p:nvPr/>
        </p:nvSpPr>
        <p:spPr>
          <a:xfrm>
            <a:off x="7899762" y="4397141"/>
            <a:ext cx="2586446" cy="646331"/>
          </a:xfrm>
          <a:prstGeom prst="rect">
            <a:avLst/>
          </a:prstGeom>
          <a:noFill/>
        </p:spPr>
        <p:txBody>
          <a:bodyPr wrap="square" rtlCol="0">
            <a:spAutoFit/>
          </a:bodyPr>
          <a:lstStyle/>
          <a:p>
            <a:r>
              <a:rPr lang="en-US" b="1" dirty="0">
                <a:solidFill>
                  <a:srgbClr val="00B0F0"/>
                </a:solidFill>
              </a:rPr>
              <a:t>Least likely to be engaged in socializing.</a:t>
            </a:r>
          </a:p>
        </p:txBody>
      </p:sp>
    </p:spTree>
    <p:extLst>
      <p:ext uri="{BB962C8B-B14F-4D97-AF65-F5344CB8AC3E}">
        <p14:creationId xmlns:p14="http://schemas.microsoft.com/office/powerpoint/2010/main" val="81980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C45938-09B6-497A-9B18-A025C53FEA16}"/>
              </a:ext>
            </a:extLst>
          </p:cNvPr>
          <p:cNvPicPr>
            <a:picLocks noChangeAspect="1"/>
          </p:cNvPicPr>
          <p:nvPr/>
        </p:nvPicPr>
        <p:blipFill>
          <a:blip r:embed="rId2"/>
          <a:stretch>
            <a:fillRect/>
          </a:stretch>
        </p:blipFill>
        <p:spPr>
          <a:xfrm>
            <a:off x="5850965" y="161475"/>
            <a:ext cx="5438588" cy="6354560"/>
          </a:xfrm>
          <a:prstGeom prst="rect">
            <a:avLst/>
          </a:prstGeom>
        </p:spPr>
      </p:pic>
      <p:pic>
        <p:nvPicPr>
          <p:cNvPr id="3" name="Picture 2">
            <a:extLst>
              <a:ext uri="{FF2B5EF4-FFF2-40B4-BE49-F238E27FC236}">
                <a16:creationId xmlns:a16="http://schemas.microsoft.com/office/drawing/2014/main" id="{3A4D8D7B-765C-4493-8F7D-2353B86C41F7}"/>
              </a:ext>
            </a:extLst>
          </p:cNvPr>
          <p:cNvPicPr>
            <a:picLocks noChangeAspect="1"/>
          </p:cNvPicPr>
          <p:nvPr/>
        </p:nvPicPr>
        <p:blipFill>
          <a:blip r:embed="rId3"/>
          <a:stretch>
            <a:fillRect/>
          </a:stretch>
        </p:blipFill>
        <p:spPr>
          <a:xfrm>
            <a:off x="234981" y="306321"/>
            <a:ext cx="4982477" cy="6444790"/>
          </a:xfrm>
          <a:prstGeom prst="rect">
            <a:avLst/>
          </a:prstGeom>
        </p:spPr>
      </p:pic>
    </p:spTree>
    <p:extLst>
      <p:ext uri="{BB962C8B-B14F-4D97-AF65-F5344CB8AC3E}">
        <p14:creationId xmlns:p14="http://schemas.microsoft.com/office/powerpoint/2010/main" val="256130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409FAC-A714-4741-B3C6-2F31143E49BE}"/>
              </a:ext>
            </a:extLst>
          </p:cNvPr>
          <p:cNvPicPr>
            <a:picLocks noChangeAspect="1"/>
          </p:cNvPicPr>
          <p:nvPr/>
        </p:nvPicPr>
        <p:blipFill>
          <a:blip r:embed="rId2"/>
          <a:stretch>
            <a:fillRect/>
          </a:stretch>
        </p:blipFill>
        <p:spPr>
          <a:xfrm>
            <a:off x="3718317" y="1184075"/>
            <a:ext cx="8535853" cy="5471535"/>
          </a:xfrm>
          <a:prstGeom prst="rect">
            <a:avLst/>
          </a:prstGeom>
        </p:spPr>
      </p:pic>
      <p:sp>
        <p:nvSpPr>
          <p:cNvPr id="3" name="Title 2">
            <a:extLst>
              <a:ext uri="{FF2B5EF4-FFF2-40B4-BE49-F238E27FC236}">
                <a16:creationId xmlns:a16="http://schemas.microsoft.com/office/drawing/2014/main" id="{F95109E5-2A41-459A-8116-F54D2D6BA84E}"/>
              </a:ext>
            </a:extLst>
          </p:cNvPr>
          <p:cNvSpPr>
            <a:spLocks noGrp="1"/>
          </p:cNvSpPr>
          <p:nvPr>
            <p:ph type="title"/>
          </p:nvPr>
        </p:nvSpPr>
        <p:spPr>
          <a:xfrm>
            <a:off x="182593" y="104645"/>
            <a:ext cx="10515600" cy="589532"/>
          </a:xfrm>
        </p:spPr>
        <p:txBody>
          <a:bodyPr>
            <a:normAutofit/>
          </a:bodyPr>
          <a:lstStyle/>
          <a:p>
            <a:r>
              <a:rPr lang="en-US" sz="3200" b="1" i="1" dirty="0">
                <a:solidFill>
                  <a:srgbClr val="0070C0"/>
                </a:solidFill>
              </a:rPr>
              <a:t>Mosaic plots give both bivariate and univariate displays.</a:t>
            </a:r>
          </a:p>
        </p:txBody>
      </p:sp>
      <p:sp>
        <p:nvSpPr>
          <p:cNvPr id="7" name="TextBox 6">
            <a:extLst>
              <a:ext uri="{FF2B5EF4-FFF2-40B4-BE49-F238E27FC236}">
                <a16:creationId xmlns:a16="http://schemas.microsoft.com/office/drawing/2014/main" id="{1F3887CC-6D3E-44EC-A7AF-3B4E1178D22C}"/>
              </a:ext>
            </a:extLst>
          </p:cNvPr>
          <p:cNvSpPr txBox="1"/>
          <p:nvPr/>
        </p:nvSpPr>
        <p:spPr>
          <a:xfrm flipH="1">
            <a:off x="236489" y="758327"/>
            <a:ext cx="4202603" cy="2123658"/>
          </a:xfrm>
          <a:prstGeom prst="rect">
            <a:avLst/>
          </a:prstGeom>
          <a:noFill/>
        </p:spPr>
        <p:txBody>
          <a:bodyPr wrap="square" rtlCol="0">
            <a:spAutoFit/>
          </a:bodyPr>
          <a:lstStyle/>
          <a:p>
            <a:r>
              <a:rPr lang="en-US" sz="2400" b="1" dirty="0"/>
              <a:t>The bivariate display is the inside of the plot</a:t>
            </a:r>
          </a:p>
          <a:p>
            <a:endParaRPr lang="en-US" sz="2400" b="1" dirty="0"/>
          </a:p>
          <a:p>
            <a:pPr marL="285750" indent="-285750">
              <a:buFont typeface="Wingdings" panose="05000000000000000000" pitchFamily="2" charset="2"/>
              <a:buChar char="Ø"/>
            </a:pPr>
            <a:r>
              <a:rPr lang="en-US" sz="2000" dirty="0"/>
              <a:t>Ex: The relationship between time period and dolphins’ feeding behavior</a:t>
            </a:r>
          </a:p>
        </p:txBody>
      </p:sp>
      <p:sp>
        <p:nvSpPr>
          <p:cNvPr id="10" name="Rectangle 9">
            <a:extLst>
              <a:ext uri="{FF2B5EF4-FFF2-40B4-BE49-F238E27FC236}">
                <a16:creationId xmlns:a16="http://schemas.microsoft.com/office/drawing/2014/main" id="{E03EE5B9-510C-48B7-93C4-C8DC97A03602}"/>
              </a:ext>
            </a:extLst>
          </p:cNvPr>
          <p:cNvSpPr/>
          <p:nvPr/>
        </p:nvSpPr>
        <p:spPr>
          <a:xfrm>
            <a:off x="10407652" y="1666298"/>
            <a:ext cx="1645687" cy="2827121"/>
          </a:xfrm>
          <a:prstGeom prst="rect">
            <a:avLst/>
          </a:prstGeom>
          <a:noFill/>
          <a:ln w="444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377587-F00A-4536-9DCC-71ABC916E91A}"/>
              </a:ext>
            </a:extLst>
          </p:cNvPr>
          <p:cNvSpPr/>
          <p:nvPr/>
        </p:nvSpPr>
        <p:spPr>
          <a:xfrm>
            <a:off x="9503812" y="1622965"/>
            <a:ext cx="669124" cy="453839"/>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F9849A5-C7F5-4A60-AB2D-F80C155AF6BC}"/>
              </a:ext>
            </a:extLst>
          </p:cNvPr>
          <p:cNvSpPr txBox="1"/>
          <p:nvPr/>
        </p:nvSpPr>
        <p:spPr>
          <a:xfrm>
            <a:off x="138661" y="4304211"/>
            <a:ext cx="4559121" cy="923330"/>
          </a:xfrm>
          <a:prstGeom prst="rect">
            <a:avLst/>
          </a:prstGeom>
          <a:noFill/>
        </p:spPr>
        <p:txBody>
          <a:bodyPr wrap="square" rtlCol="0">
            <a:spAutoFit/>
          </a:bodyPr>
          <a:lstStyle/>
          <a:p>
            <a:r>
              <a:rPr lang="en-US" b="1" i="1" dirty="0">
                <a:solidFill>
                  <a:srgbClr val="0070C0"/>
                </a:solidFill>
              </a:rPr>
              <a:t>What information does this provide regarding the relationship between the period of the day and Icelandic dolphins’ feeding behavior?</a:t>
            </a:r>
          </a:p>
        </p:txBody>
      </p:sp>
      <p:sp>
        <p:nvSpPr>
          <p:cNvPr id="5" name="Rectangle 4">
            <a:extLst>
              <a:ext uri="{FF2B5EF4-FFF2-40B4-BE49-F238E27FC236}">
                <a16:creationId xmlns:a16="http://schemas.microsoft.com/office/drawing/2014/main" id="{DE07D61E-6B8C-4B6D-86CB-432D4DC9A3CD}"/>
              </a:ext>
            </a:extLst>
          </p:cNvPr>
          <p:cNvSpPr/>
          <p:nvPr/>
        </p:nvSpPr>
        <p:spPr>
          <a:xfrm>
            <a:off x="138661" y="5591841"/>
            <a:ext cx="6096000" cy="1015663"/>
          </a:xfrm>
          <a:prstGeom prst="rect">
            <a:avLst/>
          </a:prstGeom>
        </p:spPr>
        <p:txBody>
          <a:bodyPr>
            <a:spAutoFit/>
          </a:bodyPr>
          <a:lstStyle/>
          <a:p>
            <a:pPr marL="742950" lvl="1" indent="-285750">
              <a:buFont typeface="Wingdings" panose="05000000000000000000" pitchFamily="2" charset="2"/>
              <a:buChar char="Ø"/>
            </a:pPr>
            <a:r>
              <a:rPr lang="en-US" sz="2000" i="1" dirty="0"/>
              <a:t>The evening feed is a very large area</a:t>
            </a:r>
          </a:p>
          <a:p>
            <a:pPr marL="742950" lvl="1" indent="-285750">
              <a:buFont typeface="Wingdings" panose="05000000000000000000" pitchFamily="2" charset="2"/>
              <a:buChar char="Ø"/>
            </a:pPr>
            <a:r>
              <a:rPr lang="en-US" sz="2000" i="1" dirty="0"/>
              <a:t>Versus the afternoon feeding which is a very small area.</a:t>
            </a:r>
            <a:endParaRPr lang="en-US" sz="2000" dirty="0"/>
          </a:p>
        </p:txBody>
      </p:sp>
    </p:spTree>
    <p:extLst>
      <p:ext uri="{BB962C8B-B14F-4D97-AF65-F5344CB8AC3E}">
        <p14:creationId xmlns:p14="http://schemas.microsoft.com/office/powerpoint/2010/main" val="89353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409FAC-A714-4741-B3C6-2F31143E49BE}"/>
              </a:ext>
            </a:extLst>
          </p:cNvPr>
          <p:cNvPicPr>
            <a:picLocks noChangeAspect="1"/>
          </p:cNvPicPr>
          <p:nvPr/>
        </p:nvPicPr>
        <p:blipFill>
          <a:blip r:embed="rId2"/>
          <a:stretch>
            <a:fillRect/>
          </a:stretch>
        </p:blipFill>
        <p:spPr>
          <a:xfrm>
            <a:off x="3713001" y="1184075"/>
            <a:ext cx="8535853" cy="5471535"/>
          </a:xfrm>
          <a:prstGeom prst="rect">
            <a:avLst/>
          </a:prstGeom>
        </p:spPr>
      </p:pic>
      <p:sp>
        <p:nvSpPr>
          <p:cNvPr id="3" name="Title 2">
            <a:extLst>
              <a:ext uri="{FF2B5EF4-FFF2-40B4-BE49-F238E27FC236}">
                <a16:creationId xmlns:a16="http://schemas.microsoft.com/office/drawing/2014/main" id="{F95109E5-2A41-459A-8116-F54D2D6BA84E}"/>
              </a:ext>
            </a:extLst>
          </p:cNvPr>
          <p:cNvSpPr>
            <a:spLocks noGrp="1"/>
          </p:cNvSpPr>
          <p:nvPr>
            <p:ph type="title"/>
          </p:nvPr>
        </p:nvSpPr>
        <p:spPr>
          <a:xfrm>
            <a:off x="182593" y="104645"/>
            <a:ext cx="10515600" cy="589532"/>
          </a:xfrm>
        </p:spPr>
        <p:txBody>
          <a:bodyPr>
            <a:normAutofit/>
          </a:bodyPr>
          <a:lstStyle/>
          <a:p>
            <a:r>
              <a:rPr lang="en-US" sz="3200" b="1" i="1" dirty="0">
                <a:solidFill>
                  <a:srgbClr val="0070C0"/>
                </a:solidFill>
              </a:rPr>
              <a:t>Mosaic plots give both bivariate and univariate displays.</a:t>
            </a:r>
          </a:p>
        </p:txBody>
      </p:sp>
      <p:sp>
        <p:nvSpPr>
          <p:cNvPr id="7" name="TextBox 6">
            <a:extLst>
              <a:ext uri="{FF2B5EF4-FFF2-40B4-BE49-F238E27FC236}">
                <a16:creationId xmlns:a16="http://schemas.microsoft.com/office/drawing/2014/main" id="{1F3887CC-6D3E-44EC-A7AF-3B4E1178D22C}"/>
              </a:ext>
            </a:extLst>
          </p:cNvPr>
          <p:cNvSpPr txBox="1"/>
          <p:nvPr/>
        </p:nvSpPr>
        <p:spPr>
          <a:xfrm flipH="1">
            <a:off x="130163" y="701649"/>
            <a:ext cx="4911915" cy="1200329"/>
          </a:xfrm>
          <a:prstGeom prst="rect">
            <a:avLst/>
          </a:prstGeom>
          <a:noFill/>
        </p:spPr>
        <p:txBody>
          <a:bodyPr wrap="square" rtlCol="0">
            <a:spAutoFit/>
          </a:bodyPr>
          <a:lstStyle/>
          <a:p>
            <a:r>
              <a:rPr lang="en-US" sz="2400" b="1" dirty="0"/>
              <a:t>You can see the univariate displays if you look along the margins. </a:t>
            </a:r>
          </a:p>
          <a:p>
            <a:endParaRPr lang="en-US" sz="2400" b="1" dirty="0"/>
          </a:p>
        </p:txBody>
      </p:sp>
      <p:cxnSp>
        <p:nvCxnSpPr>
          <p:cNvPr id="12" name="Straight Arrow Connector 11">
            <a:extLst>
              <a:ext uri="{FF2B5EF4-FFF2-40B4-BE49-F238E27FC236}">
                <a16:creationId xmlns:a16="http://schemas.microsoft.com/office/drawing/2014/main" id="{663A1A38-22FA-4BFC-93D7-D6A7C12B1AEB}"/>
              </a:ext>
            </a:extLst>
          </p:cNvPr>
          <p:cNvCxnSpPr>
            <a:cxnSpLocks/>
          </p:cNvCxnSpPr>
          <p:nvPr/>
        </p:nvCxnSpPr>
        <p:spPr>
          <a:xfrm>
            <a:off x="7688687" y="6066633"/>
            <a:ext cx="4449651" cy="0"/>
          </a:xfrm>
          <a:prstGeom prst="straightConnector1">
            <a:avLst/>
          </a:prstGeom>
          <a:ln w="3810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ACDA8E-5C3B-48B8-B5BA-42ACC2328DC2}"/>
              </a:ext>
            </a:extLst>
          </p:cNvPr>
          <p:cNvCxnSpPr>
            <a:cxnSpLocks/>
          </p:cNvCxnSpPr>
          <p:nvPr/>
        </p:nvCxnSpPr>
        <p:spPr>
          <a:xfrm>
            <a:off x="5306096" y="1596980"/>
            <a:ext cx="0" cy="4076945"/>
          </a:xfrm>
          <a:prstGeom prst="straightConnector1">
            <a:avLst/>
          </a:prstGeom>
          <a:ln w="3810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83AEFC6-3065-44E7-A26F-B9D83B493EF7}"/>
              </a:ext>
            </a:extLst>
          </p:cNvPr>
          <p:cNvSpPr txBox="1"/>
          <p:nvPr/>
        </p:nvSpPr>
        <p:spPr>
          <a:xfrm>
            <a:off x="315530" y="2091042"/>
            <a:ext cx="2859111" cy="1323439"/>
          </a:xfrm>
          <a:prstGeom prst="rect">
            <a:avLst/>
          </a:prstGeom>
          <a:noFill/>
        </p:spPr>
        <p:txBody>
          <a:bodyPr wrap="square" rtlCol="0">
            <a:spAutoFit/>
          </a:bodyPr>
          <a:lstStyle/>
          <a:p>
            <a:r>
              <a:rPr lang="en-US" sz="2000" b="1" kern="1200" dirty="0">
                <a:solidFill>
                  <a:schemeClr val="tx1"/>
                </a:solidFill>
                <a:latin typeface="+mn-lt"/>
                <a:ea typeface="+mn-ea"/>
                <a:cs typeface="+mn-cs"/>
              </a:rPr>
              <a:t>Example:</a:t>
            </a:r>
          </a:p>
          <a:p>
            <a:r>
              <a:rPr lang="en-US" sz="2000" dirty="0"/>
              <a:t>At what period were the Icelandic dolphins observed the least?</a:t>
            </a:r>
            <a:endParaRPr lang="en-US" sz="2000" kern="1200" dirty="0">
              <a:solidFill>
                <a:schemeClr val="tx1"/>
              </a:solidFill>
              <a:latin typeface="+mn-lt"/>
              <a:ea typeface="+mn-ea"/>
              <a:cs typeface="+mn-cs"/>
            </a:endParaRPr>
          </a:p>
        </p:txBody>
      </p:sp>
      <p:cxnSp>
        <p:nvCxnSpPr>
          <p:cNvPr id="18" name="Straight Arrow Connector 17">
            <a:extLst>
              <a:ext uri="{FF2B5EF4-FFF2-40B4-BE49-F238E27FC236}">
                <a16:creationId xmlns:a16="http://schemas.microsoft.com/office/drawing/2014/main" id="{6C525200-B78A-400D-9A63-A3763FD4F885}"/>
              </a:ext>
            </a:extLst>
          </p:cNvPr>
          <p:cNvCxnSpPr>
            <a:cxnSpLocks/>
          </p:cNvCxnSpPr>
          <p:nvPr/>
        </p:nvCxnSpPr>
        <p:spPr>
          <a:xfrm>
            <a:off x="7754947" y="6239717"/>
            <a:ext cx="1581209" cy="0"/>
          </a:xfrm>
          <a:prstGeom prst="straightConnector1">
            <a:avLst/>
          </a:prstGeom>
          <a:ln w="38100">
            <a:solidFill>
              <a:schemeClr val="accent6">
                <a:lumMod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660A510-C6F3-4E7B-8839-612AA369964C}"/>
              </a:ext>
            </a:extLst>
          </p:cNvPr>
          <p:cNvCxnSpPr>
            <a:cxnSpLocks/>
          </p:cNvCxnSpPr>
          <p:nvPr/>
        </p:nvCxnSpPr>
        <p:spPr>
          <a:xfrm>
            <a:off x="9497609" y="6246343"/>
            <a:ext cx="898721" cy="0"/>
          </a:xfrm>
          <a:prstGeom prst="straightConnector1">
            <a:avLst/>
          </a:prstGeom>
          <a:ln w="38100">
            <a:solidFill>
              <a:schemeClr val="accent6">
                <a:lumMod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8F34439-7FD2-4875-884E-56D324C3F759}"/>
              </a:ext>
            </a:extLst>
          </p:cNvPr>
          <p:cNvCxnSpPr>
            <a:cxnSpLocks/>
          </p:cNvCxnSpPr>
          <p:nvPr/>
        </p:nvCxnSpPr>
        <p:spPr>
          <a:xfrm>
            <a:off x="10557129" y="6246343"/>
            <a:ext cx="1581209" cy="0"/>
          </a:xfrm>
          <a:prstGeom prst="straightConnector1">
            <a:avLst/>
          </a:prstGeom>
          <a:ln w="38100">
            <a:solidFill>
              <a:schemeClr val="accent6">
                <a:lumMod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8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409FAC-A714-4741-B3C6-2F31143E49BE}"/>
              </a:ext>
            </a:extLst>
          </p:cNvPr>
          <p:cNvPicPr>
            <a:picLocks noChangeAspect="1"/>
          </p:cNvPicPr>
          <p:nvPr/>
        </p:nvPicPr>
        <p:blipFill>
          <a:blip r:embed="rId2"/>
          <a:stretch>
            <a:fillRect/>
          </a:stretch>
        </p:blipFill>
        <p:spPr>
          <a:xfrm>
            <a:off x="1244990" y="1975415"/>
            <a:ext cx="6919847" cy="4435665"/>
          </a:xfrm>
          <a:prstGeom prst="rect">
            <a:avLst/>
          </a:prstGeom>
        </p:spPr>
      </p:pic>
      <p:sp>
        <p:nvSpPr>
          <p:cNvPr id="3" name="Title 2">
            <a:extLst>
              <a:ext uri="{FF2B5EF4-FFF2-40B4-BE49-F238E27FC236}">
                <a16:creationId xmlns:a16="http://schemas.microsoft.com/office/drawing/2014/main" id="{F95109E5-2A41-459A-8116-F54D2D6BA84E}"/>
              </a:ext>
            </a:extLst>
          </p:cNvPr>
          <p:cNvSpPr>
            <a:spLocks noGrp="1"/>
          </p:cNvSpPr>
          <p:nvPr>
            <p:ph type="title"/>
          </p:nvPr>
        </p:nvSpPr>
        <p:spPr>
          <a:xfrm>
            <a:off x="321614" y="152154"/>
            <a:ext cx="10515600" cy="589532"/>
          </a:xfrm>
        </p:spPr>
        <p:txBody>
          <a:bodyPr>
            <a:normAutofit fontScale="90000"/>
          </a:bodyPr>
          <a:lstStyle/>
          <a:p>
            <a:r>
              <a:rPr lang="en-US" b="1" i="1" dirty="0"/>
              <a:t>Possible Questions:</a:t>
            </a:r>
          </a:p>
        </p:txBody>
      </p:sp>
      <p:sp>
        <p:nvSpPr>
          <p:cNvPr id="4" name="TextBox 3">
            <a:extLst>
              <a:ext uri="{FF2B5EF4-FFF2-40B4-BE49-F238E27FC236}">
                <a16:creationId xmlns:a16="http://schemas.microsoft.com/office/drawing/2014/main" id="{D6FF2FE3-988C-45DD-AF4C-0EB45161B547}"/>
              </a:ext>
            </a:extLst>
          </p:cNvPr>
          <p:cNvSpPr txBox="1"/>
          <p:nvPr/>
        </p:nvSpPr>
        <p:spPr>
          <a:xfrm>
            <a:off x="115019" y="1004607"/>
            <a:ext cx="12076981" cy="707886"/>
          </a:xfrm>
          <a:prstGeom prst="rect">
            <a:avLst/>
          </a:prstGeom>
          <a:noFill/>
        </p:spPr>
        <p:txBody>
          <a:bodyPr wrap="square" rtlCol="0">
            <a:spAutoFit/>
          </a:bodyPr>
          <a:lstStyle/>
          <a:p>
            <a:r>
              <a:rPr lang="en-US" sz="2000" b="1" kern="1200" dirty="0">
                <a:solidFill>
                  <a:schemeClr val="tx1"/>
                </a:solidFill>
                <a:latin typeface="+mn-lt"/>
                <a:ea typeface="+mn-ea"/>
                <a:cs typeface="+mn-cs"/>
              </a:rPr>
              <a:t>Based on the mosaic plot, approximately what percent of dolphins’ spent their mornings socializing?</a:t>
            </a:r>
          </a:p>
          <a:p>
            <a:r>
              <a:rPr lang="en-US" sz="2000" i="1" dirty="0"/>
              <a:t>(Given that it was the morning, what percent of the dolphins’ were socializing?)</a:t>
            </a:r>
            <a:endParaRPr lang="en-US" sz="2000" i="1" kern="1200" dirty="0">
              <a:solidFill>
                <a:schemeClr val="tx1"/>
              </a:solidFill>
              <a:latin typeface="+mn-lt"/>
              <a:ea typeface="+mn-ea"/>
              <a:cs typeface="+mn-cs"/>
            </a:endParaRPr>
          </a:p>
        </p:txBody>
      </p:sp>
      <p:sp>
        <p:nvSpPr>
          <p:cNvPr id="5" name="Rectangle 4">
            <a:extLst>
              <a:ext uri="{FF2B5EF4-FFF2-40B4-BE49-F238E27FC236}">
                <a16:creationId xmlns:a16="http://schemas.microsoft.com/office/drawing/2014/main" id="{C4B64015-00D1-486E-8C4A-C6ADC0F9794C}"/>
              </a:ext>
            </a:extLst>
          </p:cNvPr>
          <p:cNvSpPr/>
          <p:nvPr/>
        </p:nvSpPr>
        <p:spPr>
          <a:xfrm>
            <a:off x="4472731" y="3630599"/>
            <a:ext cx="1368725" cy="1782793"/>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142486C3-2981-4E01-BD13-2C589508CB80}"/>
              </a:ext>
            </a:extLst>
          </p:cNvPr>
          <p:cNvCxnSpPr>
            <a:cxnSpLocks/>
          </p:cNvCxnSpPr>
          <p:nvPr/>
        </p:nvCxnSpPr>
        <p:spPr>
          <a:xfrm>
            <a:off x="3880384" y="3670856"/>
            <a:ext cx="0" cy="1742536"/>
          </a:xfrm>
          <a:prstGeom prst="straightConnector1">
            <a:avLst/>
          </a:prstGeom>
          <a:ln w="4445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82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409FAC-A714-4741-B3C6-2F31143E49BE}"/>
              </a:ext>
            </a:extLst>
          </p:cNvPr>
          <p:cNvPicPr>
            <a:picLocks noChangeAspect="1"/>
          </p:cNvPicPr>
          <p:nvPr/>
        </p:nvPicPr>
        <p:blipFill>
          <a:blip r:embed="rId2"/>
          <a:stretch>
            <a:fillRect/>
          </a:stretch>
        </p:blipFill>
        <p:spPr>
          <a:xfrm>
            <a:off x="1244990" y="1975415"/>
            <a:ext cx="6919847" cy="4435665"/>
          </a:xfrm>
          <a:prstGeom prst="rect">
            <a:avLst/>
          </a:prstGeom>
        </p:spPr>
      </p:pic>
      <p:sp>
        <p:nvSpPr>
          <p:cNvPr id="3" name="Title 2">
            <a:extLst>
              <a:ext uri="{FF2B5EF4-FFF2-40B4-BE49-F238E27FC236}">
                <a16:creationId xmlns:a16="http://schemas.microsoft.com/office/drawing/2014/main" id="{F95109E5-2A41-459A-8116-F54D2D6BA84E}"/>
              </a:ext>
            </a:extLst>
          </p:cNvPr>
          <p:cNvSpPr>
            <a:spLocks noGrp="1"/>
          </p:cNvSpPr>
          <p:nvPr>
            <p:ph type="title"/>
          </p:nvPr>
        </p:nvSpPr>
        <p:spPr>
          <a:xfrm>
            <a:off x="321614" y="152154"/>
            <a:ext cx="10515600" cy="589532"/>
          </a:xfrm>
        </p:spPr>
        <p:txBody>
          <a:bodyPr>
            <a:normAutofit fontScale="90000"/>
          </a:bodyPr>
          <a:lstStyle/>
          <a:p>
            <a:r>
              <a:rPr lang="en-US" b="1" i="1" dirty="0"/>
              <a:t>Possible Questions:</a:t>
            </a:r>
          </a:p>
        </p:txBody>
      </p:sp>
      <p:sp>
        <p:nvSpPr>
          <p:cNvPr id="4" name="TextBox 3">
            <a:extLst>
              <a:ext uri="{FF2B5EF4-FFF2-40B4-BE49-F238E27FC236}">
                <a16:creationId xmlns:a16="http://schemas.microsoft.com/office/drawing/2014/main" id="{D6FF2FE3-988C-45DD-AF4C-0EB45161B547}"/>
              </a:ext>
            </a:extLst>
          </p:cNvPr>
          <p:cNvSpPr txBox="1"/>
          <p:nvPr/>
        </p:nvSpPr>
        <p:spPr>
          <a:xfrm>
            <a:off x="115019" y="1004607"/>
            <a:ext cx="12076981" cy="707886"/>
          </a:xfrm>
          <a:prstGeom prst="rect">
            <a:avLst/>
          </a:prstGeom>
          <a:noFill/>
        </p:spPr>
        <p:txBody>
          <a:bodyPr wrap="square" rtlCol="0">
            <a:spAutoFit/>
          </a:bodyPr>
          <a:lstStyle/>
          <a:p>
            <a:r>
              <a:rPr lang="en-US" sz="2000" b="1" kern="1200" dirty="0">
                <a:solidFill>
                  <a:schemeClr val="tx1"/>
                </a:solidFill>
                <a:latin typeface="+mn-lt"/>
                <a:ea typeface="+mn-ea"/>
                <a:cs typeface="+mn-cs"/>
              </a:rPr>
              <a:t>Based on the mosaic plot, during what period </a:t>
            </a:r>
            <a:r>
              <a:rPr lang="en-US" sz="2000" b="1" dirty="0"/>
              <a:t>of the day did most </a:t>
            </a:r>
            <a:r>
              <a:rPr lang="en-US" sz="2000" b="1" kern="1200" dirty="0">
                <a:solidFill>
                  <a:schemeClr val="tx1"/>
                </a:solidFill>
                <a:latin typeface="+mn-lt"/>
                <a:ea typeface="+mn-ea"/>
                <a:cs typeface="+mn-cs"/>
              </a:rPr>
              <a:t>dolphins travel?</a:t>
            </a:r>
          </a:p>
          <a:p>
            <a:endParaRPr lang="en-US" sz="2000" i="1" kern="1200" dirty="0">
              <a:solidFill>
                <a:schemeClr val="tx1"/>
              </a:solidFill>
              <a:latin typeface="+mn-lt"/>
              <a:ea typeface="+mn-ea"/>
              <a:cs typeface="+mn-cs"/>
            </a:endParaRPr>
          </a:p>
        </p:txBody>
      </p:sp>
      <p:sp>
        <p:nvSpPr>
          <p:cNvPr id="5" name="Rectangle 4">
            <a:extLst>
              <a:ext uri="{FF2B5EF4-FFF2-40B4-BE49-F238E27FC236}">
                <a16:creationId xmlns:a16="http://schemas.microsoft.com/office/drawing/2014/main" id="{C4B64015-00D1-486E-8C4A-C6ADC0F9794C}"/>
              </a:ext>
            </a:extLst>
          </p:cNvPr>
          <p:cNvSpPr/>
          <p:nvPr/>
        </p:nvSpPr>
        <p:spPr>
          <a:xfrm>
            <a:off x="4472731" y="5413392"/>
            <a:ext cx="1368725" cy="293430"/>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F580E0A-A254-4957-BE31-B28C5BE9E1B6}"/>
              </a:ext>
            </a:extLst>
          </p:cNvPr>
          <p:cNvSpPr/>
          <p:nvPr/>
        </p:nvSpPr>
        <p:spPr>
          <a:xfrm>
            <a:off x="5841456" y="3916907"/>
            <a:ext cx="684664" cy="1742536"/>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D77735E-A2BD-4E39-AD5C-30B47151859C}"/>
              </a:ext>
            </a:extLst>
          </p:cNvPr>
          <p:cNvSpPr/>
          <p:nvPr/>
        </p:nvSpPr>
        <p:spPr>
          <a:xfrm>
            <a:off x="6653285" y="5129056"/>
            <a:ext cx="1442334" cy="473349"/>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06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E10E7C-1270-4C63-AF2E-7340103CEC71}"/>
              </a:ext>
            </a:extLst>
          </p:cNvPr>
          <p:cNvPicPr>
            <a:picLocks noChangeAspect="1"/>
          </p:cNvPicPr>
          <p:nvPr/>
        </p:nvPicPr>
        <p:blipFill>
          <a:blip r:embed="rId2"/>
          <a:stretch>
            <a:fillRect/>
          </a:stretch>
        </p:blipFill>
        <p:spPr>
          <a:xfrm>
            <a:off x="6177015" y="1518213"/>
            <a:ext cx="4856169" cy="4416457"/>
          </a:xfrm>
          <a:prstGeom prst="rect">
            <a:avLst/>
          </a:prstGeom>
        </p:spPr>
      </p:pic>
      <p:pic>
        <p:nvPicPr>
          <p:cNvPr id="3" name="Picture 2">
            <a:extLst>
              <a:ext uri="{FF2B5EF4-FFF2-40B4-BE49-F238E27FC236}">
                <a16:creationId xmlns:a16="http://schemas.microsoft.com/office/drawing/2014/main" id="{E1481070-0A0F-4EAD-A88E-7568AD139751}"/>
              </a:ext>
            </a:extLst>
          </p:cNvPr>
          <p:cNvPicPr>
            <a:picLocks noChangeAspect="1"/>
          </p:cNvPicPr>
          <p:nvPr/>
        </p:nvPicPr>
        <p:blipFill>
          <a:blip r:embed="rId3"/>
          <a:stretch>
            <a:fillRect/>
          </a:stretch>
        </p:blipFill>
        <p:spPr>
          <a:xfrm>
            <a:off x="548371" y="1403554"/>
            <a:ext cx="4884725" cy="4541766"/>
          </a:xfrm>
          <a:prstGeom prst="rect">
            <a:avLst/>
          </a:prstGeom>
        </p:spPr>
      </p:pic>
      <p:sp>
        <p:nvSpPr>
          <p:cNvPr id="5" name="Title 2">
            <a:extLst>
              <a:ext uri="{FF2B5EF4-FFF2-40B4-BE49-F238E27FC236}">
                <a16:creationId xmlns:a16="http://schemas.microsoft.com/office/drawing/2014/main" id="{C8A9052D-E582-4CF9-9C50-07664B541854}"/>
              </a:ext>
            </a:extLst>
          </p:cNvPr>
          <p:cNvSpPr txBox="1">
            <a:spLocks/>
          </p:cNvSpPr>
          <p:nvPr/>
        </p:nvSpPr>
        <p:spPr>
          <a:xfrm>
            <a:off x="321614" y="152154"/>
            <a:ext cx="10515600" cy="589532"/>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a:t>Possible Questions:</a:t>
            </a:r>
            <a:endParaRPr lang="en-US" b="1" i="1" dirty="0"/>
          </a:p>
        </p:txBody>
      </p:sp>
      <p:sp>
        <p:nvSpPr>
          <p:cNvPr id="6" name="TextBox 5">
            <a:extLst>
              <a:ext uri="{FF2B5EF4-FFF2-40B4-BE49-F238E27FC236}">
                <a16:creationId xmlns:a16="http://schemas.microsoft.com/office/drawing/2014/main" id="{C9C4EBDE-7425-470A-BB02-3D7A8CDBD811}"/>
              </a:ext>
            </a:extLst>
          </p:cNvPr>
          <p:cNvSpPr txBox="1"/>
          <p:nvPr/>
        </p:nvSpPr>
        <p:spPr>
          <a:xfrm>
            <a:off x="777606" y="872565"/>
            <a:ext cx="10798818" cy="400110"/>
          </a:xfrm>
          <a:prstGeom prst="rect">
            <a:avLst/>
          </a:prstGeom>
          <a:noFill/>
        </p:spPr>
        <p:txBody>
          <a:bodyPr wrap="square" rtlCol="0">
            <a:spAutoFit/>
          </a:bodyPr>
          <a:lstStyle/>
          <a:p>
            <a:r>
              <a:rPr lang="en-US" sz="2000" b="1" dirty="0">
                <a:solidFill>
                  <a:srgbClr val="0070C0"/>
                </a:solidFill>
              </a:rPr>
              <a:t>What information is available in the mosaic plot that is not evident in the segmented bar chart?</a:t>
            </a:r>
          </a:p>
        </p:txBody>
      </p:sp>
      <p:sp>
        <p:nvSpPr>
          <p:cNvPr id="7" name="TextBox 6">
            <a:extLst>
              <a:ext uri="{FF2B5EF4-FFF2-40B4-BE49-F238E27FC236}">
                <a16:creationId xmlns:a16="http://schemas.microsoft.com/office/drawing/2014/main" id="{612C019B-1184-467A-B35B-296644862054}"/>
              </a:ext>
            </a:extLst>
          </p:cNvPr>
          <p:cNvSpPr txBox="1"/>
          <p:nvPr/>
        </p:nvSpPr>
        <p:spPr>
          <a:xfrm>
            <a:off x="321614" y="5934670"/>
            <a:ext cx="11521970" cy="923330"/>
          </a:xfrm>
          <a:prstGeom prst="rect">
            <a:avLst/>
          </a:prstGeom>
          <a:noFill/>
        </p:spPr>
        <p:txBody>
          <a:bodyPr wrap="square" rtlCol="0">
            <a:spAutoFit/>
          </a:bodyPr>
          <a:lstStyle/>
          <a:p>
            <a:r>
              <a:rPr lang="en-US" sz="1800" kern="1200" dirty="0">
                <a:solidFill>
                  <a:schemeClr val="tx1"/>
                </a:solidFill>
                <a:latin typeface="+mn-lt"/>
                <a:ea typeface="+mn-ea"/>
                <a:cs typeface="+mn-cs"/>
              </a:rPr>
              <a:t>Both the mosaic plot and segmented bar graph provide information about the percent of observed dolphins within each of the activity groups for each of the time periods. </a:t>
            </a:r>
          </a:p>
          <a:p>
            <a:r>
              <a:rPr lang="en-US" sz="1800" kern="1200" dirty="0">
                <a:solidFill>
                  <a:schemeClr val="tx1"/>
                </a:solidFill>
                <a:latin typeface="+mn-lt"/>
                <a:ea typeface="+mn-ea"/>
                <a:cs typeface="+mn-cs"/>
              </a:rPr>
              <a:t>The mosaic plot also gives the group sizes for the period of the day by scaling the </a:t>
            </a:r>
            <a:r>
              <a:rPr lang="en-US" sz="1800" i="1" kern="1200" dirty="0">
                <a:solidFill>
                  <a:schemeClr val="tx1"/>
                </a:solidFill>
                <a:latin typeface="+mn-lt"/>
                <a:ea typeface="+mn-ea"/>
                <a:cs typeface="+mn-cs"/>
              </a:rPr>
              <a:t>x</a:t>
            </a:r>
            <a:r>
              <a:rPr lang="en-US" sz="1800" kern="1200" dirty="0">
                <a:solidFill>
                  <a:schemeClr val="tx1"/>
                </a:solidFill>
                <a:latin typeface="+mn-lt"/>
                <a:ea typeface="+mn-ea"/>
                <a:cs typeface="+mn-cs"/>
              </a:rPr>
              <a:t>-axis. </a:t>
            </a:r>
          </a:p>
        </p:txBody>
      </p:sp>
    </p:spTree>
    <p:extLst>
      <p:ext uri="{BB962C8B-B14F-4D97-AF65-F5344CB8AC3E}">
        <p14:creationId xmlns:p14="http://schemas.microsoft.com/office/powerpoint/2010/main" val="219642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1B9942-BD31-4164-A575-EBA53CAC361A}"/>
              </a:ext>
            </a:extLst>
          </p:cNvPr>
          <p:cNvPicPr>
            <a:picLocks noChangeAspect="1"/>
          </p:cNvPicPr>
          <p:nvPr/>
        </p:nvPicPr>
        <p:blipFill>
          <a:blip r:embed="rId2"/>
          <a:stretch>
            <a:fillRect/>
          </a:stretch>
        </p:blipFill>
        <p:spPr>
          <a:xfrm>
            <a:off x="6900459" y="1437492"/>
            <a:ext cx="5161250" cy="2682626"/>
          </a:xfrm>
          <a:prstGeom prst="rect">
            <a:avLst/>
          </a:prstGeom>
        </p:spPr>
      </p:pic>
      <p:pic>
        <p:nvPicPr>
          <p:cNvPr id="3" name="Picture 2">
            <a:extLst>
              <a:ext uri="{FF2B5EF4-FFF2-40B4-BE49-F238E27FC236}">
                <a16:creationId xmlns:a16="http://schemas.microsoft.com/office/drawing/2014/main" id="{37F7F773-BDE6-45E4-9EE6-37BC312C1E0C}"/>
              </a:ext>
            </a:extLst>
          </p:cNvPr>
          <p:cNvPicPr>
            <a:picLocks noChangeAspect="1"/>
          </p:cNvPicPr>
          <p:nvPr/>
        </p:nvPicPr>
        <p:blipFill>
          <a:blip r:embed="rId3"/>
          <a:stretch>
            <a:fillRect/>
          </a:stretch>
        </p:blipFill>
        <p:spPr>
          <a:xfrm>
            <a:off x="130291" y="277704"/>
            <a:ext cx="6403111" cy="5947659"/>
          </a:xfrm>
          <a:prstGeom prst="rect">
            <a:avLst/>
          </a:prstGeom>
        </p:spPr>
      </p:pic>
    </p:spTree>
    <p:extLst>
      <p:ext uri="{BB962C8B-B14F-4D97-AF65-F5344CB8AC3E}">
        <p14:creationId xmlns:p14="http://schemas.microsoft.com/office/powerpoint/2010/main" val="909049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0FFFE0-7014-4B6C-88ED-9CFC5BC390B5}"/>
              </a:ext>
            </a:extLst>
          </p:cNvPr>
          <p:cNvSpPr/>
          <p:nvPr/>
        </p:nvSpPr>
        <p:spPr>
          <a:xfrm>
            <a:off x="1228060" y="1681971"/>
            <a:ext cx="8761228" cy="4337341"/>
          </a:xfrm>
          <a:prstGeom prst="rect">
            <a:avLst/>
          </a:prstGeom>
        </p:spPr>
        <p:txBody>
          <a:bodyPr wrap="square">
            <a:spAutoFit/>
          </a:bodyPr>
          <a:lstStyle/>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Professor Marianne Rasmussen of the University of Southern Denmark observed the behavior of dolphins off the coast of Iceland. Professor Rasmussen’s basic activity was to watch the behavior of dolphins at different times of day and to record their activities. She identified three basic activities:</a:t>
            </a:r>
          </a:p>
          <a:p>
            <a:pPr marL="1257300" lvl="2" indent="-342900">
              <a:lnSpc>
                <a:spcPct val="107000"/>
              </a:lnSpc>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traveling quickly,</a:t>
            </a:r>
          </a:p>
          <a:p>
            <a:pPr marL="1257300" lvl="2" indent="-342900">
              <a:lnSpc>
                <a:spcPct val="107000"/>
              </a:lnSpc>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feeding, or</a:t>
            </a:r>
          </a:p>
          <a:p>
            <a:pPr marL="1257300" lvl="2" indent="-342900">
              <a:lnSpc>
                <a:spcPct val="107000"/>
              </a:lnSpc>
              <a:spcAft>
                <a:spcPts val="8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socializing</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Dolphins tend to engage in these activities in groups, so she also tallied how many dolphins engaged in each activity. She also noted the time of day</a:t>
            </a:r>
          </a:p>
          <a:p>
            <a:pPr marL="1257300" lvl="2" indent="-342900">
              <a:lnSpc>
                <a:spcPct val="107000"/>
              </a:lnSpc>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morning,</a:t>
            </a:r>
          </a:p>
          <a:p>
            <a:pPr marL="1257300" lvl="2" indent="-342900">
              <a:lnSpc>
                <a:spcPct val="107000"/>
              </a:lnSpc>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afternoon, or</a:t>
            </a:r>
          </a:p>
          <a:p>
            <a:pPr marL="1257300" lvl="2" indent="-342900">
              <a:lnSpc>
                <a:spcPct val="107000"/>
              </a:lnSpc>
              <a:spcAft>
                <a:spcPts val="8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evening</a:t>
            </a:r>
          </a:p>
        </p:txBody>
      </p:sp>
      <p:sp>
        <p:nvSpPr>
          <p:cNvPr id="3" name="Title 4">
            <a:extLst>
              <a:ext uri="{FF2B5EF4-FFF2-40B4-BE49-F238E27FC236}">
                <a16:creationId xmlns:a16="http://schemas.microsoft.com/office/drawing/2014/main" id="{7E5CE7E6-9427-4C26-BB3B-9B965AE4DF6A}"/>
              </a:ext>
            </a:extLst>
          </p:cNvPr>
          <p:cNvSpPr txBox="1">
            <a:spLocks/>
          </p:cNvSpPr>
          <p:nvPr/>
        </p:nvSpPr>
        <p:spPr>
          <a:xfrm>
            <a:off x="506083" y="256460"/>
            <a:ext cx="819509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0070C0"/>
                </a:solidFill>
              </a:rPr>
              <a:t>Example: Icelandic Dolphins</a:t>
            </a:r>
          </a:p>
        </p:txBody>
      </p:sp>
      <p:pic>
        <p:nvPicPr>
          <p:cNvPr id="4" name="Picture 3">
            <a:extLst>
              <a:ext uri="{FF2B5EF4-FFF2-40B4-BE49-F238E27FC236}">
                <a16:creationId xmlns:a16="http://schemas.microsoft.com/office/drawing/2014/main" id="{0D24F700-761A-436D-AD6E-B162E1D205EF}"/>
              </a:ext>
            </a:extLst>
          </p:cNvPr>
          <p:cNvPicPr>
            <a:picLocks noChangeAspect="1"/>
          </p:cNvPicPr>
          <p:nvPr/>
        </p:nvPicPr>
        <p:blipFill>
          <a:blip r:embed="rId2"/>
          <a:stretch>
            <a:fillRect/>
          </a:stretch>
        </p:blipFill>
        <p:spPr>
          <a:xfrm rot="1001080">
            <a:off x="9486028" y="381329"/>
            <a:ext cx="2407219" cy="1509947"/>
          </a:xfrm>
          <a:prstGeom prst="rect">
            <a:avLst/>
          </a:prstGeom>
        </p:spPr>
      </p:pic>
    </p:spTree>
    <p:extLst>
      <p:ext uri="{BB962C8B-B14F-4D97-AF65-F5344CB8AC3E}">
        <p14:creationId xmlns:p14="http://schemas.microsoft.com/office/powerpoint/2010/main" val="2672651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9AC351-A440-400C-8182-88F7A4B706C8}"/>
              </a:ext>
            </a:extLst>
          </p:cNvPr>
          <p:cNvPicPr>
            <a:picLocks noChangeAspect="1"/>
          </p:cNvPicPr>
          <p:nvPr/>
        </p:nvPicPr>
        <p:blipFill>
          <a:blip r:embed="rId2"/>
          <a:stretch>
            <a:fillRect/>
          </a:stretch>
        </p:blipFill>
        <p:spPr>
          <a:xfrm>
            <a:off x="1066357" y="4143975"/>
            <a:ext cx="9812821" cy="1894516"/>
          </a:xfrm>
          <a:prstGeom prst="rect">
            <a:avLst/>
          </a:prstGeom>
        </p:spPr>
      </p:pic>
      <p:sp>
        <p:nvSpPr>
          <p:cNvPr id="4" name="Rectangle 3">
            <a:extLst>
              <a:ext uri="{FF2B5EF4-FFF2-40B4-BE49-F238E27FC236}">
                <a16:creationId xmlns:a16="http://schemas.microsoft.com/office/drawing/2014/main" id="{144D3687-944C-4D78-827C-9A6908CF8FF8}"/>
              </a:ext>
            </a:extLst>
          </p:cNvPr>
          <p:cNvSpPr/>
          <p:nvPr/>
        </p:nvSpPr>
        <p:spPr>
          <a:xfrm>
            <a:off x="1782002" y="2059428"/>
            <a:ext cx="6638845" cy="1454950"/>
          </a:xfrm>
          <a:prstGeom prst="rect">
            <a:avLst/>
          </a:prstGeom>
        </p:spPr>
        <p:txBody>
          <a:bodyPr wrap="square">
            <a:spAutoFit/>
          </a:bodyPr>
          <a:lstStyle/>
          <a:p>
            <a:pPr>
              <a:lnSpc>
                <a:spcPct val="107000"/>
              </a:lnSpc>
              <a:spcAft>
                <a:spcPts val="800"/>
              </a:spcAft>
            </a:pPr>
            <a:r>
              <a:rPr lang="en-US" sz="2800" i="1" dirty="0">
                <a:latin typeface="Calibri" panose="020F0502020204030204" pitchFamily="34" charset="0"/>
                <a:ea typeface="Calibri" panose="020F0502020204030204" pitchFamily="34" charset="0"/>
                <a:cs typeface="Times New Roman" panose="02020603050405020304" pitchFamily="18" charset="0"/>
              </a:rPr>
              <a:t>Are Icelandic dolphins’ behavioral activities related to a specific period of the day?</a:t>
            </a:r>
            <a:br>
              <a:rPr lang="en-US" sz="2800" i="1" dirty="0">
                <a:latin typeface="Calibri" panose="020F0502020204030204" pitchFamily="34" charset="0"/>
                <a:ea typeface="Calibri" panose="020F0502020204030204" pitchFamily="34" charset="0"/>
                <a:cs typeface="Times New Roman" panose="02020603050405020304" pitchFamily="18" charset="0"/>
              </a:rPr>
            </a:b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5BBE2C2F-D06A-407B-8FE7-855DF0336879}"/>
              </a:ext>
            </a:extLst>
          </p:cNvPr>
          <p:cNvSpPr>
            <a:spLocks noGrp="1"/>
          </p:cNvSpPr>
          <p:nvPr>
            <p:ph type="title"/>
          </p:nvPr>
        </p:nvSpPr>
        <p:spPr>
          <a:xfrm>
            <a:off x="506083" y="256460"/>
            <a:ext cx="8195094" cy="1325563"/>
          </a:xfrm>
        </p:spPr>
        <p:txBody>
          <a:bodyPr/>
          <a:lstStyle/>
          <a:p>
            <a:r>
              <a:rPr lang="en-US" b="1" i="1" dirty="0">
                <a:solidFill>
                  <a:srgbClr val="0070C0"/>
                </a:solidFill>
              </a:rPr>
              <a:t>Two-Way Table</a:t>
            </a:r>
          </a:p>
        </p:txBody>
      </p:sp>
      <p:pic>
        <p:nvPicPr>
          <p:cNvPr id="8" name="Picture 7">
            <a:extLst>
              <a:ext uri="{FF2B5EF4-FFF2-40B4-BE49-F238E27FC236}">
                <a16:creationId xmlns:a16="http://schemas.microsoft.com/office/drawing/2014/main" id="{5307CDC1-81F7-4FA8-AD52-517A64C2D0F3}"/>
              </a:ext>
            </a:extLst>
          </p:cNvPr>
          <p:cNvPicPr>
            <a:picLocks noChangeAspect="1"/>
          </p:cNvPicPr>
          <p:nvPr/>
        </p:nvPicPr>
        <p:blipFill>
          <a:blip r:embed="rId3"/>
          <a:stretch>
            <a:fillRect/>
          </a:stretch>
        </p:blipFill>
        <p:spPr>
          <a:xfrm rot="1001080">
            <a:off x="8856879" y="481129"/>
            <a:ext cx="2349817" cy="1488004"/>
          </a:xfrm>
          <a:prstGeom prst="rect">
            <a:avLst/>
          </a:prstGeom>
        </p:spPr>
      </p:pic>
    </p:spTree>
    <p:extLst>
      <p:ext uri="{BB962C8B-B14F-4D97-AF65-F5344CB8AC3E}">
        <p14:creationId xmlns:p14="http://schemas.microsoft.com/office/powerpoint/2010/main" val="131432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9AC351-A440-400C-8182-88F7A4B706C8}"/>
              </a:ext>
            </a:extLst>
          </p:cNvPr>
          <p:cNvPicPr>
            <a:picLocks noChangeAspect="1"/>
          </p:cNvPicPr>
          <p:nvPr/>
        </p:nvPicPr>
        <p:blipFill>
          <a:blip r:embed="rId2"/>
          <a:stretch>
            <a:fillRect/>
          </a:stretch>
        </p:blipFill>
        <p:spPr>
          <a:xfrm>
            <a:off x="821162" y="895205"/>
            <a:ext cx="6205864" cy="1198138"/>
          </a:xfrm>
          <a:prstGeom prst="rect">
            <a:avLst/>
          </a:prstGeom>
        </p:spPr>
      </p:pic>
      <p:pic>
        <p:nvPicPr>
          <p:cNvPr id="8" name="Picture 7">
            <a:extLst>
              <a:ext uri="{FF2B5EF4-FFF2-40B4-BE49-F238E27FC236}">
                <a16:creationId xmlns:a16="http://schemas.microsoft.com/office/drawing/2014/main" id="{5307CDC1-81F7-4FA8-AD52-517A64C2D0F3}"/>
              </a:ext>
            </a:extLst>
          </p:cNvPr>
          <p:cNvPicPr>
            <a:picLocks noChangeAspect="1"/>
          </p:cNvPicPr>
          <p:nvPr/>
        </p:nvPicPr>
        <p:blipFill>
          <a:blip r:embed="rId3"/>
          <a:stretch>
            <a:fillRect/>
          </a:stretch>
        </p:blipFill>
        <p:spPr>
          <a:xfrm rot="1001080">
            <a:off x="10104022" y="779035"/>
            <a:ext cx="1994996" cy="1592279"/>
          </a:xfrm>
          <a:prstGeom prst="rect">
            <a:avLst/>
          </a:prstGeom>
        </p:spPr>
      </p:pic>
      <p:pic>
        <p:nvPicPr>
          <p:cNvPr id="3" name="Picture 2">
            <a:extLst>
              <a:ext uri="{FF2B5EF4-FFF2-40B4-BE49-F238E27FC236}">
                <a16:creationId xmlns:a16="http://schemas.microsoft.com/office/drawing/2014/main" id="{7A395D0E-50A8-457E-A75B-4CE67D5359CB}"/>
              </a:ext>
            </a:extLst>
          </p:cNvPr>
          <p:cNvPicPr>
            <a:picLocks noChangeAspect="1"/>
          </p:cNvPicPr>
          <p:nvPr/>
        </p:nvPicPr>
        <p:blipFill>
          <a:blip r:embed="rId4"/>
          <a:stretch>
            <a:fillRect/>
          </a:stretch>
        </p:blipFill>
        <p:spPr>
          <a:xfrm>
            <a:off x="689332" y="2336955"/>
            <a:ext cx="4786347" cy="4352957"/>
          </a:xfrm>
          <a:prstGeom prst="rect">
            <a:avLst/>
          </a:prstGeom>
        </p:spPr>
      </p:pic>
      <p:pic>
        <p:nvPicPr>
          <p:cNvPr id="6" name="Picture 5">
            <a:extLst>
              <a:ext uri="{FF2B5EF4-FFF2-40B4-BE49-F238E27FC236}">
                <a16:creationId xmlns:a16="http://schemas.microsoft.com/office/drawing/2014/main" id="{5B12EAC2-535E-4098-B616-D4F323218AAF}"/>
              </a:ext>
            </a:extLst>
          </p:cNvPr>
          <p:cNvPicPr>
            <a:picLocks noChangeAspect="1"/>
          </p:cNvPicPr>
          <p:nvPr/>
        </p:nvPicPr>
        <p:blipFill>
          <a:blip r:embed="rId5"/>
          <a:stretch>
            <a:fillRect/>
          </a:stretch>
        </p:blipFill>
        <p:spPr>
          <a:xfrm>
            <a:off x="6555297" y="2752389"/>
            <a:ext cx="4197313" cy="3705920"/>
          </a:xfrm>
          <a:prstGeom prst="rect">
            <a:avLst/>
          </a:prstGeom>
        </p:spPr>
      </p:pic>
      <p:sp>
        <p:nvSpPr>
          <p:cNvPr id="11" name="Title 4">
            <a:extLst>
              <a:ext uri="{FF2B5EF4-FFF2-40B4-BE49-F238E27FC236}">
                <a16:creationId xmlns:a16="http://schemas.microsoft.com/office/drawing/2014/main" id="{3DA1523F-BB59-4480-B091-4EC914DEC1CA}"/>
              </a:ext>
            </a:extLst>
          </p:cNvPr>
          <p:cNvSpPr>
            <a:spLocks noGrp="1"/>
          </p:cNvSpPr>
          <p:nvPr>
            <p:ph type="title"/>
          </p:nvPr>
        </p:nvSpPr>
        <p:spPr>
          <a:xfrm>
            <a:off x="65106" y="116958"/>
            <a:ext cx="10687504" cy="696433"/>
          </a:xfrm>
        </p:spPr>
        <p:txBody>
          <a:bodyPr>
            <a:normAutofit fontScale="90000"/>
          </a:bodyPr>
          <a:lstStyle/>
          <a:p>
            <a:r>
              <a:rPr lang="en-US" b="1" i="1" dirty="0">
                <a:solidFill>
                  <a:srgbClr val="0070C0"/>
                </a:solidFill>
              </a:rPr>
              <a:t>Segmented Bar Graph and Side-by Side Bar Graph</a:t>
            </a:r>
          </a:p>
        </p:txBody>
      </p:sp>
    </p:spTree>
    <p:extLst>
      <p:ext uri="{BB962C8B-B14F-4D97-AF65-F5344CB8AC3E}">
        <p14:creationId xmlns:p14="http://schemas.microsoft.com/office/powerpoint/2010/main" val="388550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9AC351-A440-400C-8182-88F7A4B706C8}"/>
              </a:ext>
            </a:extLst>
          </p:cNvPr>
          <p:cNvPicPr>
            <a:picLocks noChangeAspect="1"/>
          </p:cNvPicPr>
          <p:nvPr/>
        </p:nvPicPr>
        <p:blipFill>
          <a:blip r:embed="rId2"/>
          <a:stretch>
            <a:fillRect/>
          </a:stretch>
        </p:blipFill>
        <p:spPr>
          <a:xfrm>
            <a:off x="569343" y="897146"/>
            <a:ext cx="7714974" cy="1489495"/>
          </a:xfrm>
          <a:prstGeom prst="rect">
            <a:avLst/>
          </a:prstGeom>
        </p:spPr>
      </p:pic>
      <p:pic>
        <p:nvPicPr>
          <p:cNvPr id="8" name="Picture 7">
            <a:extLst>
              <a:ext uri="{FF2B5EF4-FFF2-40B4-BE49-F238E27FC236}">
                <a16:creationId xmlns:a16="http://schemas.microsoft.com/office/drawing/2014/main" id="{5307CDC1-81F7-4FA8-AD52-517A64C2D0F3}"/>
              </a:ext>
            </a:extLst>
          </p:cNvPr>
          <p:cNvPicPr>
            <a:picLocks noChangeAspect="1"/>
          </p:cNvPicPr>
          <p:nvPr/>
        </p:nvPicPr>
        <p:blipFill>
          <a:blip r:embed="rId3"/>
          <a:stretch>
            <a:fillRect/>
          </a:stretch>
        </p:blipFill>
        <p:spPr>
          <a:xfrm rot="1001080">
            <a:off x="8801257" y="472972"/>
            <a:ext cx="2349817" cy="1875475"/>
          </a:xfrm>
          <a:prstGeom prst="rect">
            <a:avLst/>
          </a:prstGeom>
        </p:spPr>
      </p:pic>
      <p:sp>
        <p:nvSpPr>
          <p:cNvPr id="9" name="Rectangle 8">
            <a:extLst>
              <a:ext uri="{FF2B5EF4-FFF2-40B4-BE49-F238E27FC236}">
                <a16:creationId xmlns:a16="http://schemas.microsoft.com/office/drawing/2014/main" id="{14EC6EE3-258E-4539-8052-3A640408D264}"/>
              </a:ext>
            </a:extLst>
          </p:cNvPr>
          <p:cNvSpPr/>
          <p:nvPr/>
        </p:nvSpPr>
        <p:spPr>
          <a:xfrm>
            <a:off x="569343" y="2463621"/>
            <a:ext cx="9420046" cy="407035"/>
          </a:xfrm>
          <a:prstGeom prst="rect">
            <a:avLst/>
          </a:prstGeom>
        </p:spPr>
        <p:txBody>
          <a:bodyPr wrap="square">
            <a:spAutoFit/>
          </a:bodyPr>
          <a:lstStyle/>
          <a:p>
            <a:pPr>
              <a:lnSpc>
                <a:spcPct val="107000"/>
              </a:lnSpc>
              <a:spcAft>
                <a:spcPts val="800"/>
              </a:spcAft>
            </a:pPr>
            <a:r>
              <a:rPr lang="en-U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The best known graph featuring a part-to-whole relationship is a pie chart.</a:t>
            </a:r>
          </a:p>
        </p:txBody>
      </p:sp>
      <p:pic>
        <p:nvPicPr>
          <p:cNvPr id="10" name="Picture 9">
            <a:extLst>
              <a:ext uri="{FF2B5EF4-FFF2-40B4-BE49-F238E27FC236}">
                <a16:creationId xmlns:a16="http://schemas.microsoft.com/office/drawing/2014/main" id="{06545176-8661-4DE4-B9C5-34589470680D}"/>
              </a:ext>
            </a:extLst>
          </p:cNvPr>
          <p:cNvPicPr>
            <a:picLocks noChangeAspect="1"/>
          </p:cNvPicPr>
          <p:nvPr/>
        </p:nvPicPr>
        <p:blipFill>
          <a:blip r:embed="rId4"/>
          <a:stretch>
            <a:fillRect/>
          </a:stretch>
        </p:blipFill>
        <p:spPr>
          <a:xfrm>
            <a:off x="821189" y="3094202"/>
            <a:ext cx="4348909" cy="3381026"/>
          </a:xfrm>
          <a:prstGeom prst="rect">
            <a:avLst/>
          </a:prstGeom>
        </p:spPr>
      </p:pic>
      <p:pic>
        <p:nvPicPr>
          <p:cNvPr id="11" name="Picture 10">
            <a:extLst>
              <a:ext uri="{FF2B5EF4-FFF2-40B4-BE49-F238E27FC236}">
                <a16:creationId xmlns:a16="http://schemas.microsoft.com/office/drawing/2014/main" id="{EDC5E353-FF0C-488C-8D8A-A99FBF9C8AE7}"/>
              </a:ext>
            </a:extLst>
          </p:cNvPr>
          <p:cNvPicPr>
            <a:picLocks noChangeAspect="1"/>
          </p:cNvPicPr>
          <p:nvPr/>
        </p:nvPicPr>
        <p:blipFill>
          <a:blip r:embed="rId5"/>
          <a:stretch>
            <a:fillRect/>
          </a:stretch>
        </p:blipFill>
        <p:spPr>
          <a:xfrm>
            <a:off x="6694366" y="3274813"/>
            <a:ext cx="4074439" cy="3331276"/>
          </a:xfrm>
          <a:prstGeom prst="rect">
            <a:avLst/>
          </a:prstGeom>
        </p:spPr>
      </p:pic>
      <p:sp>
        <p:nvSpPr>
          <p:cNvPr id="15" name="Title 4">
            <a:extLst>
              <a:ext uri="{FF2B5EF4-FFF2-40B4-BE49-F238E27FC236}">
                <a16:creationId xmlns:a16="http://schemas.microsoft.com/office/drawing/2014/main" id="{1C3357C8-5DEA-4161-95AD-5A9BA0CDDA7B}"/>
              </a:ext>
            </a:extLst>
          </p:cNvPr>
          <p:cNvSpPr txBox="1">
            <a:spLocks/>
          </p:cNvSpPr>
          <p:nvPr/>
        </p:nvSpPr>
        <p:spPr>
          <a:xfrm>
            <a:off x="415859" y="116320"/>
            <a:ext cx="6998898" cy="75570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0070C0"/>
                </a:solidFill>
              </a:rPr>
              <a:t>Pie Charts of Marginal Distributions</a:t>
            </a:r>
          </a:p>
        </p:txBody>
      </p:sp>
    </p:spTree>
    <p:extLst>
      <p:ext uri="{BB962C8B-B14F-4D97-AF65-F5344CB8AC3E}">
        <p14:creationId xmlns:p14="http://schemas.microsoft.com/office/powerpoint/2010/main" val="13336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9AC351-A440-400C-8182-88F7A4B706C8}"/>
              </a:ext>
            </a:extLst>
          </p:cNvPr>
          <p:cNvPicPr>
            <a:picLocks noChangeAspect="1"/>
          </p:cNvPicPr>
          <p:nvPr/>
        </p:nvPicPr>
        <p:blipFill>
          <a:blip r:embed="rId2"/>
          <a:stretch>
            <a:fillRect/>
          </a:stretch>
        </p:blipFill>
        <p:spPr>
          <a:xfrm>
            <a:off x="581714" y="751350"/>
            <a:ext cx="7714974" cy="1353113"/>
          </a:xfrm>
          <a:prstGeom prst="rect">
            <a:avLst/>
          </a:prstGeom>
        </p:spPr>
      </p:pic>
      <p:pic>
        <p:nvPicPr>
          <p:cNvPr id="8" name="Picture 7">
            <a:extLst>
              <a:ext uri="{FF2B5EF4-FFF2-40B4-BE49-F238E27FC236}">
                <a16:creationId xmlns:a16="http://schemas.microsoft.com/office/drawing/2014/main" id="{5307CDC1-81F7-4FA8-AD52-517A64C2D0F3}"/>
              </a:ext>
            </a:extLst>
          </p:cNvPr>
          <p:cNvPicPr>
            <a:picLocks noChangeAspect="1"/>
          </p:cNvPicPr>
          <p:nvPr/>
        </p:nvPicPr>
        <p:blipFill>
          <a:blip r:embed="rId3"/>
          <a:stretch>
            <a:fillRect/>
          </a:stretch>
        </p:blipFill>
        <p:spPr>
          <a:xfrm rot="1001080">
            <a:off x="9550470" y="221111"/>
            <a:ext cx="1744443" cy="1392304"/>
          </a:xfrm>
          <a:prstGeom prst="rect">
            <a:avLst/>
          </a:prstGeom>
        </p:spPr>
      </p:pic>
      <p:pic>
        <p:nvPicPr>
          <p:cNvPr id="3" name="Picture 2">
            <a:extLst>
              <a:ext uri="{FF2B5EF4-FFF2-40B4-BE49-F238E27FC236}">
                <a16:creationId xmlns:a16="http://schemas.microsoft.com/office/drawing/2014/main" id="{0F3C3B5A-852E-4956-A04D-BF6D0B9BEB0E}"/>
              </a:ext>
            </a:extLst>
          </p:cNvPr>
          <p:cNvPicPr>
            <a:picLocks noChangeAspect="1"/>
          </p:cNvPicPr>
          <p:nvPr/>
        </p:nvPicPr>
        <p:blipFill>
          <a:blip r:embed="rId4"/>
          <a:stretch>
            <a:fillRect/>
          </a:stretch>
        </p:blipFill>
        <p:spPr>
          <a:xfrm>
            <a:off x="498439" y="2104463"/>
            <a:ext cx="4748247" cy="4414870"/>
          </a:xfrm>
          <a:prstGeom prst="rect">
            <a:avLst/>
          </a:prstGeom>
        </p:spPr>
      </p:pic>
      <p:sp>
        <p:nvSpPr>
          <p:cNvPr id="6" name="Rectangle 5">
            <a:extLst>
              <a:ext uri="{FF2B5EF4-FFF2-40B4-BE49-F238E27FC236}">
                <a16:creationId xmlns:a16="http://schemas.microsoft.com/office/drawing/2014/main" id="{D1692D56-CA3F-41F4-9248-C72A72453478}"/>
              </a:ext>
            </a:extLst>
          </p:cNvPr>
          <p:cNvSpPr/>
          <p:nvPr/>
        </p:nvSpPr>
        <p:spPr>
          <a:xfrm>
            <a:off x="5958175" y="3076707"/>
            <a:ext cx="5831456" cy="3781292"/>
          </a:xfrm>
          <a:prstGeom prst="rect">
            <a:avLst/>
          </a:prstGeom>
        </p:spPr>
        <p:txBody>
          <a:bodyPr wrap="square">
            <a:spAutoFit/>
          </a:bodyPr>
          <a:lstStyle/>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 </a:t>
            </a:r>
            <a:r>
              <a:rPr lang="en-US" sz="2000" b="1" dirty="0">
                <a:latin typeface="Calibri" panose="020F0502020204030204" pitchFamily="34" charset="0"/>
                <a:ea typeface="Calibri" panose="020F0502020204030204" pitchFamily="34" charset="0"/>
                <a:cs typeface="Times New Roman" panose="02020603050405020304" pitchFamily="18" charset="0"/>
              </a:rPr>
              <a:t>mosaic plot</a:t>
            </a:r>
            <a:r>
              <a:rPr lang="en-US" sz="2000" dirty="0">
                <a:latin typeface="Calibri" panose="020F0502020204030204" pitchFamily="34" charset="0"/>
                <a:ea typeface="Calibri" panose="020F0502020204030204" pitchFamily="34" charset="0"/>
                <a:cs typeface="Times New Roman" panose="02020603050405020304" pitchFamily="18" charset="0"/>
              </a:rPr>
              <a:t>, like a pie-chart, represents parts of a whole proportionately by means of a containment. </a:t>
            </a:r>
          </a:p>
          <a:p>
            <a:pPr marL="342900" indent="-342900">
              <a:lnSpc>
                <a:spcPct val="107000"/>
              </a:lnSpc>
              <a:spcAft>
                <a:spcPts val="8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 pie chart is a circular container which is divided into slices. </a:t>
            </a:r>
          </a:p>
          <a:p>
            <a:pPr marL="342900" indent="-342900">
              <a:lnSpc>
                <a:spcPct val="107000"/>
              </a:lnSpc>
              <a:spcAft>
                <a:spcPts val="8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 mosaic plot is a rectangular container which is divided into smaller rectangles.</a:t>
            </a:r>
          </a:p>
          <a:p>
            <a:pPr marL="800100" lvl="1" indent="-342900">
              <a:lnSpc>
                <a:spcPct val="107000"/>
              </a:lnSpc>
              <a:spcAft>
                <a:spcPts val="800"/>
              </a:spcAft>
              <a:buFont typeface="Wingdings" panose="05000000000000000000" pitchFamily="2" charset="2"/>
              <a:buChar char="Ø"/>
            </a:pPr>
            <a:r>
              <a:rPr lang="en-US" sz="2000" i="1" dirty="0">
                <a:latin typeface="Calibri" panose="020F0502020204030204" pitchFamily="34" charset="0"/>
                <a:ea typeface="Calibri" panose="020F0502020204030204" pitchFamily="34" charset="0"/>
                <a:cs typeface="Times New Roman" panose="02020603050405020304" pitchFamily="18" charset="0"/>
              </a:rPr>
              <a:t>When we compare proportions within each group, we study only height. </a:t>
            </a:r>
          </a:p>
          <a:p>
            <a:pPr marL="800100" lvl="1" indent="-342900">
              <a:lnSpc>
                <a:spcPct val="107000"/>
              </a:lnSpc>
              <a:spcAft>
                <a:spcPts val="800"/>
              </a:spcAft>
              <a:buFont typeface="Wingdings" panose="05000000000000000000" pitchFamily="2" charset="2"/>
              <a:buChar char="Ø"/>
            </a:pPr>
            <a:r>
              <a:rPr lang="en-US" sz="2000" i="1" dirty="0">
                <a:latin typeface="Calibri" panose="020F0502020204030204" pitchFamily="34" charset="0"/>
                <a:ea typeface="Calibri" panose="020F0502020204030204" pitchFamily="34" charset="0"/>
                <a:cs typeface="Times New Roman" panose="02020603050405020304" pitchFamily="18" charset="0"/>
              </a:rPr>
              <a:t>When we compare counts between groups, we study only width.</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itle 4">
            <a:extLst>
              <a:ext uri="{FF2B5EF4-FFF2-40B4-BE49-F238E27FC236}">
                <a16:creationId xmlns:a16="http://schemas.microsoft.com/office/drawing/2014/main" id="{A93CCB26-E5D4-4E89-A407-9A841425F158}"/>
              </a:ext>
            </a:extLst>
          </p:cNvPr>
          <p:cNvSpPr txBox="1">
            <a:spLocks/>
          </p:cNvSpPr>
          <p:nvPr/>
        </p:nvSpPr>
        <p:spPr>
          <a:xfrm>
            <a:off x="448573" y="1"/>
            <a:ext cx="8195094" cy="920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a:solidFill>
                  <a:srgbClr val="0070C0"/>
                </a:solidFill>
              </a:rPr>
              <a:t>Mosaic Plots: Icelandic Dolphins</a:t>
            </a:r>
            <a:endParaRPr lang="en-US" b="1" i="1" dirty="0">
              <a:solidFill>
                <a:srgbClr val="0070C0"/>
              </a:solidFill>
            </a:endParaRPr>
          </a:p>
        </p:txBody>
      </p:sp>
      <p:cxnSp>
        <p:nvCxnSpPr>
          <p:cNvPr id="16" name="Straight Arrow Connector 15">
            <a:extLst>
              <a:ext uri="{FF2B5EF4-FFF2-40B4-BE49-F238E27FC236}">
                <a16:creationId xmlns:a16="http://schemas.microsoft.com/office/drawing/2014/main" id="{EA760C10-675E-4CBE-8ACA-BF7B4155E792}"/>
              </a:ext>
            </a:extLst>
          </p:cNvPr>
          <p:cNvCxnSpPr>
            <a:cxnSpLocks/>
          </p:cNvCxnSpPr>
          <p:nvPr/>
        </p:nvCxnSpPr>
        <p:spPr>
          <a:xfrm flipV="1">
            <a:off x="4630480" y="2828259"/>
            <a:ext cx="0" cy="3174443"/>
          </a:xfrm>
          <a:prstGeom prst="straightConnector1">
            <a:avLst/>
          </a:prstGeom>
          <a:ln w="476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3482573-15AC-49B6-9445-CD39CA43A6CD}"/>
              </a:ext>
            </a:extLst>
          </p:cNvPr>
          <p:cNvCxnSpPr/>
          <p:nvPr/>
        </p:nvCxnSpPr>
        <p:spPr>
          <a:xfrm>
            <a:off x="1360968" y="6438012"/>
            <a:ext cx="3163186"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AD7A1B0-715A-479D-9EAA-B52B1C802AD9}"/>
              </a:ext>
            </a:extLst>
          </p:cNvPr>
          <p:cNvSpPr/>
          <p:nvPr/>
        </p:nvSpPr>
        <p:spPr>
          <a:xfrm>
            <a:off x="5844887" y="2153287"/>
            <a:ext cx="5597560" cy="865173"/>
          </a:xfrm>
          <a:prstGeom prst="rect">
            <a:avLst/>
          </a:prstGeom>
        </p:spPr>
        <p:txBody>
          <a:bodyPr wrap="square">
            <a:spAutoFit/>
          </a:bodyPr>
          <a:lstStyle/>
          <a:p>
            <a:pPr>
              <a:lnSpc>
                <a:spcPct val="107000"/>
              </a:lnSpc>
              <a:spcAft>
                <a:spcPts val="800"/>
              </a:spcAft>
            </a:pPr>
            <a:r>
              <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Mosaic plots allow us to visualize multivariate categorical data.</a:t>
            </a:r>
          </a:p>
        </p:txBody>
      </p:sp>
    </p:spTree>
    <p:extLst>
      <p:ext uri="{BB962C8B-B14F-4D97-AF65-F5344CB8AC3E}">
        <p14:creationId xmlns:p14="http://schemas.microsoft.com/office/powerpoint/2010/main" val="348602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52E5AD-7B16-49F7-BC9B-8B4A348FC3DC}"/>
              </a:ext>
            </a:extLst>
          </p:cNvPr>
          <p:cNvSpPr/>
          <p:nvPr/>
        </p:nvSpPr>
        <p:spPr>
          <a:xfrm>
            <a:off x="425570" y="247796"/>
            <a:ext cx="6096000" cy="2395784"/>
          </a:xfrm>
          <a:prstGeom prst="rect">
            <a:avLst/>
          </a:prstGeom>
        </p:spPr>
        <p:txBody>
          <a:bodyPr>
            <a:spAutoFit/>
          </a:bodyPr>
          <a:lstStyle/>
          <a:p>
            <a:pPr>
              <a:lnSpc>
                <a:spcPct val="107000"/>
              </a:lnSpc>
              <a:spcAft>
                <a:spcPts val="800"/>
              </a:spcAft>
            </a:pPr>
            <a:r>
              <a:rPr lang="en-US" sz="3200"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Creating Mosaic Plots</a:t>
            </a:r>
            <a:endParaRPr lang="en-US" sz="32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sz="2400" i="1" dirty="0">
                <a:latin typeface="Calibri" panose="020F0502020204030204" pitchFamily="34" charset="0"/>
                <a:ea typeface="Calibri" panose="020F0502020204030204" pitchFamily="34" charset="0"/>
                <a:cs typeface="Times New Roman" panose="02020603050405020304" pitchFamily="18" charset="0"/>
              </a:rPr>
              <a:t>In order to produce a mosaic plot it is necessary to have: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latin typeface="Calibri" panose="020F0502020204030204" pitchFamily="34" charset="0"/>
                <a:ea typeface="Calibri" panose="020F0502020204030204" pitchFamily="34" charset="0"/>
                <a:cs typeface="Times New Roman" panose="02020603050405020304" pitchFamily="18" charset="0"/>
              </a:rPr>
              <a:t>– A contingency table containing the data.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1DF705A4-075F-4E6D-91CB-8D57A791E67B}"/>
              </a:ext>
            </a:extLst>
          </p:cNvPr>
          <p:cNvSpPr/>
          <p:nvPr/>
        </p:nvSpPr>
        <p:spPr>
          <a:xfrm>
            <a:off x="902897" y="5203649"/>
            <a:ext cx="10719759" cy="470000"/>
          </a:xfrm>
          <a:prstGeom prst="rect">
            <a:avLst/>
          </a:prstGeom>
        </p:spPr>
        <p:txBody>
          <a:bodyPr wrap="square">
            <a:spAutoFit/>
          </a:bodyPr>
          <a:lstStyle/>
          <a:p>
            <a:pPr>
              <a:lnSpc>
                <a:spcPct val="107000"/>
              </a:lnSpc>
              <a:spcAft>
                <a:spcPts val="800"/>
              </a:spcAft>
            </a:pPr>
            <a:r>
              <a:rPr lang="en-US" sz="2400" i="1" dirty="0">
                <a:latin typeface="Calibri" panose="020F0502020204030204" pitchFamily="34" charset="0"/>
                <a:ea typeface="Calibri" panose="020F0502020204030204" pitchFamily="34" charset="0"/>
                <a:cs typeface="Times New Roman" panose="02020603050405020304" pitchFamily="18" charset="0"/>
              </a:rPr>
              <a:t>- A preferred ordering of the variables, with the “response” variable last.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2BD781D-61FE-4D34-9FD5-01ED33B134D9}"/>
              </a:ext>
            </a:extLst>
          </p:cNvPr>
          <p:cNvPicPr>
            <a:picLocks noChangeAspect="1"/>
          </p:cNvPicPr>
          <p:nvPr/>
        </p:nvPicPr>
        <p:blipFill>
          <a:blip r:embed="rId2"/>
          <a:stretch>
            <a:fillRect/>
          </a:stretch>
        </p:blipFill>
        <p:spPr>
          <a:xfrm>
            <a:off x="847821" y="2376709"/>
            <a:ext cx="9812821" cy="1894516"/>
          </a:xfrm>
          <a:prstGeom prst="rect">
            <a:avLst/>
          </a:prstGeom>
        </p:spPr>
      </p:pic>
    </p:spTree>
    <p:extLst>
      <p:ext uri="{BB962C8B-B14F-4D97-AF65-F5344CB8AC3E}">
        <p14:creationId xmlns:p14="http://schemas.microsoft.com/office/powerpoint/2010/main" val="293116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as_Teacher_Only_SectionGroup xmlns="48dcbf60-136b-470d-91cc-5062698ea3fe" xsi:nil="true"/>
    <AppVersion xmlns="48dcbf60-136b-470d-91cc-5062698ea3fe" xsi:nil="true"/>
    <Self_Registration_Enabled xmlns="48dcbf60-136b-470d-91cc-5062698ea3fe" xsi:nil="true"/>
    <Invited_Students xmlns="48dcbf60-136b-470d-91cc-5062698ea3fe" xsi:nil="true"/>
    <StudentGroups xmlns="48dcbf60-136b-470d-91cc-5062698ea3fe" xsi:nil="true"/>
    <Self_Registration_Enabled0 xmlns="48dcbf60-136b-470d-91cc-5062698ea3fe" xsi:nil="true"/>
    <DefaultSectionNames xmlns="48dcbf60-136b-470d-91cc-5062698ea3fe" xsi:nil="true"/>
    <Invited_Teachers xmlns="48dcbf60-136b-470d-91cc-5062698ea3fe" xsi:nil="true"/>
    <NotebookType xmlns="48dcbf60-136b-470d-91cc-5062698ea3fe" xsi:nil="true"/>
    <FolderType xmlns="48dcbf60-136b-470d-91cc-5062698ea3fe" xsi:nil="true"/>
    <Students xmlns="48dcbf60-136b-470d-91cc-5062698ea3fe">
      <UserInfo>
        <DisplayName/>
        <AccountId xsi:nil="true"/>
        <AccountType/>
      </UserInfo>
    </Students>
    <Student_Groups xmlns="48dcbf60-136b-470d-91cc-5062698ea3fe">
      <UserInfo>
        <DisplayName/>
        <AccountId xsi:nil="true"/>
        <AccountType/>
      </UserInfo>
    </Student_Groups>
    <CultureName xmlns="48dcbf60-136b-470d-91cc-5062698ea3fe" xsi:nil="true"/>
    <Templates xmlns="48dcbf60-136b-470d-91cc-5062698ea3fe" xsi:nil="true"/>
    <Owner xmlns="48dcbf60-136b-470d-91cc-5062698ea3fe">
      <UserInfo>
        <DisplayName/>
        <AccountId xsi:nil="true"/>
        <AccountType/>
      </UserInfo>
    </Owner>
    <Teachers xmlns="48dcbf60-136b-470d-91cc-5062698ea3fe">
      <UserInfo>
        <DisplayName/>
        <AccountId xsi:nil="true"/>
        <AccountType/>
      </UserInfo>
    </Teachers>
    <Is_Collaboration_Space_Locked xmlns="48dcbf60-136b-470d-91cc-5062698ea3f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BE9394DF17E646BA8200294FB2D506" ma:contentTypeVersion="30" ma:contentTypeDescription="Create a new document." ma:contentTypeScope="" ma:versionID="629e1b0516beef22a2609ca7dc81967f">
  <xsd:schema xmlns:xsd="http://www.w3.org/2001/XMLSchema" xmlns:xs="http://www.w3.org/2001/XMLSchema" xmlns:p="http://schemas.microsoft.com/office/2006/metadata/properties" xmlns:ns3="3b115a32-6375-4057-8280-ad2217b5490b" xmlns:ns4="48dcbf60-136b-470d-91cc-5062698ea3fe" targetNamespace="http://schemas.microsoft.com/office/2006/metadata/properties" ma:root="true" ma:fieldsID="61cb3240d5f145a7dc72c9561d8cb769" ns3:_="" ns4:_="">
    <xsd:import namespace="3b115a32-6375-4057-8280-ad2217b5490b"/>
    <xsd:import namespace="48dcbf60-136b-470d-91cc-5062698ea3fe"/>
    <xsd:element name="properties">
      <xsd:complexType>
        <xsd:sequence>
          <xsd:element name="documentManagement">
            <xsd:complexType>
              <xsd:all>
                <xsd:element ref="ns3:SharedWithUsers" minOccurs="0"/>
                <xsd:element ref="ns4:NotebookType" minOccurs="0"/>
                <xsd:element ref="ns4:FolderType" minOccurs="0"/>
                <xsd:element ref="ns4:Owner" minOccurs="0"/>
                <xsd:element ref="ns4:Teachers" minOccurs="0"/>
                <xsd:element ref="ns4:Students" minOccurs="0"/>
                <xsd:element ref="ns4:StudentGroups" minOccurs="0"/>
                <xsd:element ref="ns4:DefaultSectionNames" minOccurs="0"/>
                <xsd:element ref="ns4:AppVersion" minOccurs="0"/>
                <xsd:element ref="ns3:SharedWithDetails" minOccurs="0"/>
                <xsd:element ref="ns3:SharingHintHash" minOccurs="0"/>
                <xsd:element ref="ns4:Student_Groups" minOccurs="0"/>
                <xsd:element ref="ns4:Invited_Teachers" minOccurs="0"/>
                <xsd:element ref="ns4:Invited_Students" minOccurs="0"/>
                <xsd:element ref="ns4:Self_Registration_Enabled" minOccurs="0"/>
                <xsd:element ref="ns4:CultureName"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Templates" minOccurs="0"/>
                <xsd:element ref="ns4:Self_Registration_Enabled0"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115a32-6375-4057-8280-ad2217b5490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description="" ma:internalName="SharedWithDetails" ma:readOnly="true">
      <xsd:simpleType>
        <xsd:restriction base="dms:Note">
          <xsd:maxLength value="255"/>
        </xsd:restriction>
      </xsd:simpleType>
    </xsd:element>
    <xsd:element name="SharingHintHash" ma:index="18"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dcbf60-136b-470d-91cc-5062698ea3fe" elementFormDefault="qualified">
    <xsd:import namespace="http://schemas.microsoft.com/office/2006/documentManagement/types"/>
    <xsd:import namespace="http://schemas.microsoft.com/office/infopath/2007/PartnerControls"/>
    <xsd:element name="NotebookType" ma:index="9" nillable="true" ma:displayName="Notebook Type" ma:indexed="true" ma:internalName="NotebookType">
      <xsd:simpleType>
        <xsd:restriction base="dms:Text"/>
      </xsd:simpleType>
    </xsd:element>
    <xsd:element name="FolderType" ma:index="10" nillable="true" ma:displayName="Folder Type" ma:internalName="FolderType">
      <xsd:simpleType>
        <xsd:restriction base="dms:Text"/>
      </xsd:simpleType>
    </xsd:element>
    <xsd:element name="Owner" ma:index="1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achers" ma:index="1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Groups" ma:index="14" nillable="true" ma:displayName="StudentGroups" ma:internalName="StudentGroups">
      <xsd:simpleType>
        <xsd:restriction base="dms:Note">
          <xsd:maxLength value="255"/>
        </xsd:restriction>
      </xsd:simpleType>
    </xsd:element>
    <xsd:element name="DefaultSectionNames" ma:index="15" nillable="true" ma:displayName="Default Section Names" ma:internalName="DefaultSectionNames">
      <xsd:simpleType>
        <xsd:restriction base="dms:Note">
          <xsd:maxLength value="255"/>
        </xsd:restriction>
      </xsd:simpleType>
    </xsd:element>
    <xsd:element name="AppVersion" ma:index="16" nillable="true" ma:displayName="App Version" ma:internalName="AppVersion">
      <xsd:simpleType>
        <xsd:restriction base="dms:Text"/>
      </xsd:simple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CultureName" ma:index="23" nillable="true" ma:displayName="Culture Name" ma:internalName="CultureName">
      <xsd:simpleType>
        <xsd:restriction base="dms:Text"/>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DateTaken" ma:index="28" nillable="true" ma:displayName="MediaServiceDateTaken" ma:description="" ma:hidden="true" ma:internalName="MediaServiceDateTaken" ma:readOnly="true">
      <xsd:simpleType>
        <xsd:restriction base="dms:Text"/>
      </xsd:simpleType>
    </xsd:element>
    <xsd:element name="MediaServiceAutoTags" ma:index="29" nillable="true" ma:displayName="MediaServiceAutoTags" ma:description=""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Templates" ma:index="31" nillable="true" ma:displayName="Templates" ma:internalName="Templates">
      <xsd:simpleType>
        <xsd:restriction base="dms:Note">
          <xsd:maxLength value="255"/>
        </xsd:restriction>
      </xsd:simpleType>
    </xsd:element>
    <xsd:element name="Self_Registration_Enabled0" ma:index="32" nillable="true" ma:displayName="Self Registration Enabled" ma:internalName="Self_Registration_Enabled0">
      <xsd:simpleType>
        <xsd:restriction base="dms:Boolean"/>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Location" ma:index="35" nillable="true" ma:displayName="Location" ma:internalName="MediaServiceLocation"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73A0C8-B5E6-4442-82F5-4FAEF284C57E}">
  <ds:schemaRefs>
    <ds:schemaRef ds:uri="http://purl.org/dc/dcmitype/"/>
    <ds:schemaRef ds:uri="http://www.w3.org/XML/1998/namespace"/>
    <ds:schemaRef ds:uri="http://schemas.microsoft.com/office/2006/documentManagement/types"/>
    <ds:schemaRef ds:uri="3b115a32-6375-4057-8280-ad2217b5490b"/>
    <ds:schemaRef ds:uri="http://purl.org/dc/terms/"/>
    <ds:schemaRef ds:uri="http://schemas.microsoft.com/office/infopath/2007/PartnerControls"/>
    <ds:schemaRef ds:uri="http://schemas.openxmlformats.org/package/2006/metadata/core-properties"/>
    <ds:schemaRef ds:uri="48dcbf60-136b-470d-91cc-5062698ea3fe"/>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84FB6733-8D70-4748-B93A-4DF58B356812}">
  <ds:schemaRefs>
    <ds:schemaRef ds:uri="http://schemas.microsoft.com/sharepoint/v3/contenttype/forms"/>
  </ds:schemaRefs>
</ds:datastoreItem>
</file>

<file path=customXml/itemProps3.xml><?xml version="1.0" encoding="utf-8"?>
<ds:datastoreItem xmlns:ds="http://schemas.openxmlformats.org/officeDocument/2006/customXml" ds:itemID="{C8FAACC8-DCD8-4B48-B367-CEB8B26E9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115a32-6375-4057-8280-ad2217b5490b"/>
    <ds:schemaRef ds:uri="48dcbf60-136b-470d-91cc-5062698ea3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673</TotalTime>
  <Words>767</Words>
  <Application>Microsoft Office PowerPoint</Application>
  <PresentationFormat>Widescreen</PresentationFormat>
  <Paragraphs>72</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Symbol</vt:lpstr>
      <vt:lpstr>Times New Roman</vt:lpstr>
      <vt:lpstr>Wingdings</vt:lpstr>
      <vt:lpstr>Office Theme</vt:lpstr>
      <vt:lpstr>Mosaic Plots</vt:lpstr>
      <vt:lpstr>PowerPoint Presentation</vt:lpstr>
      <vt:lpstr>PowerPoint Presentation</vt:lpstr>
      <vt:lpstr>PowerPoint Presentation</vt:lpstr>
      <vt:lpstr>Two-Way Table</vt:lpstr>
      <vt:lpstr>Segmented Bar Graph and Side-by Side Bar 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Possible Questions:</vt:lpstr>
      <vt:lpstr>Possible Questions:</vt:lpstr>
      <vt:lpstr>Possible Questions:</vt:lpstr>
      <vt:lpstr>Mosaic plots give both bivariate and univariate displays.</vt:lpstr>
      <vt:lpstr>Mosaic plots give both bivariate and univariate displays.</vt:lpstr>
      <vt:lpstr>Possible Questions:</vt:lpstr>
      <vt:lpstr>Possible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Carver</dc:creator>
  <cp:lastModifiedBy>odillon@dsfw.boe.oconee</cp:lastModifiedBy>
  <cp:revision>10</cp:revision>
  <cp:lastPrinted>2020-01-07T16:21:18Z</cp:lastPrinted>
  <dcterms:created xsi:type="dcterms:W3CDTF">2020-01-04T23:08:47Z</dcterms:created>
  <dcterms:modified xsi:type="dcterms:W3CDTF">2020-03-26T13:21:30Z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0x0101001FBE9394DF17E646BA8200294FB2D506</vt:lpwstr>
  </property>
</Properties>
</file>