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2" r:id="rId12"/>
    <p:sldId id="273" r:id="rId13"/>
    <p:sldId id="274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AC14A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6" d="100"/>
          <a:sy n="86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5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0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5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7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2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1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6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7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E63A8-CCF7-49CA-9BF2-0EA727C3299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07724-4726-4EB4-82F5-E845F68D9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457200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0033CC"/>
                </a:solidFill>
                <a:latin typeface="Comic Sans MS"/>
                <a:ea typeface="Times New Roman"/>
              </a:rPr>
              <a:t>Accel Precalculus</a:t>
            </a:r>
            <a:endParaRPr lang="en-US" sz="3600" dirty="0">
              <a:latin typeface="Times New Roman"/>
              <a:ea typeface="Times New Roman"/>
            </a:endParaRPr>
          </a:p>
          <a:p>
            <a:pPr algn="ctr"/>
            <a:r>
              <a:rPr lang="en-US" sz="3600" dirty="0">
                <a:solidFill>
                  <a:srgbClr val="632423"/>
                </a:solidFill>
                <a:latin typeface="Comic Sans MS"/>
                <a:ea typeface="Times New Roman"/>
              </a:rPr>
              <a:t>Unit #1: Data Analysis</a:t>
            </a:r>
            <a:endParaRPr lang="en-US" sz="3600" dirty="0">
              <a:latin typeface="Times New Roman"/>
              <a:ea typeface="Times New Roman"/>
            </a:endParaRPr>
          </a:p>
          <a:p>
            <a:pPr algn="ctr"/>
            <a:r>
              <a:rPr lang="en-US" sz="3600" dirty="0">
                <a:solidFill>
                  <a:srgbClr val="FF6600"/>
                </a:solidFill>
                <a:latin typeface="Comic Sans MS"/>
                <a:ea typeface="Times New Roman"/>
              </a:rPr>
              <a:t>Lesson </a:t>
            </a:r>
            <a:r>
              <a:rPr lang="en-US" sz="3600" dirty="0" smtClean="0">
                <a:solidFill>
                  <a:srgbClr val="FF6600"/>
                </a:solidFill>
                <a:latin typeface="Comic Sans MS"/>
                <a:ea typeface="Times New Roman"/>
              </a:rPr>
              <a:t>#5: </a:t>
            </a:r>
            <a:r>
              <a:rPr lang="en-US" sz="3600" dirty="0">
                <a:solidFill>
                  <a:srgbClr val="FF6600"/>
                </a:solidFill>
                <a:latin typeface="Comic Sans MS"/>
                <a:ea typeface="Times New Roman"/>
              </a:rPr>
              <a:t>Probability Distributions</a:t>
            </a:r>
            <a:endParaRPr lang="en-US" sz="3600" dirty="0">
              <a:latin typeface="Times New Roman"/>
              <a:ea typeface="Times New Roman"/>
            </a:endParaRPr>
          </a:p>
          <a:p>
            <a:r>
              <a:rPr lang="en-US" sz="3600" dirty="0">
                <a:latin typeface="Comic Sans MS"/>
                <a:ea typeface="Times New Roman"/>
              </a:rPr>
              <a:t> </a:t>
            </a:r>
            <a:endParaRPr lang="en-US" sz="3600" dirty="0">
              <a:latin typeface="Times New Roman"/>
              <a:ea typeface="Times New Roman"/>
            </a:endParaRPr>
          </a:p>
          <a:p>
            <a:r>
              <a:rPr lang="en-US" sz="3600" dirty="0">
                <a:latin typeface="Comic Sans MS"/>
                <a:ea typeface="Times New Roman"/>
              </a:rPr>
              <a:t> </a:t>
            </a:r>
            <a:endParaRPr lang="en-US" sz="3600" dirty="0">
              <a:latin typeface="Times New Roman"/>
              <a:ea typeface="Times New Roman"/>
            </a:endParaRPr>
          </a:p>
          <a:p>
            <a:r>
              <a:rPr lang="en-US" sz="3600" dirty="0">
                <a:solidFill>
                  <a:srgbClr val="800080"/>
                </a:solidFill>
                <a:latin typeface="Comic Sans MS"/>
                <a:ea typeface="Times New Roman"/>
              </a:rPr>
              <a:t>EQ:</a:t>
            </a:r>
            <a:r>
              <a:rPr lang="en-US" sz="3600" dirty="0">
                <a:latin typeface="Comic Sans MS"/>
                <a:ea typeface="Times New Roman"/>
              </a:rPr>
              <a:t>  What is a </a:t>
            </a:r>
            <a:r>
              <a:rPr lang="en-US" sz="3600" dirty="0">
                <a:solidFill>
                  <a:srgbClr val="FF0000"/>
                </a:solidFill>
                <a:latin typeface="Comic Sans MS"/>
                <a:ea typeface="Times New Roman"/>
              </a:rPr>
              <a:t>probability distribution</a:t>
            </a:r>
            <a:r>
              <a:rPr lang="en-US" sz="3600" dirty="0">
                <a:latin typeface="Comic Sans MS"/>
                <a:ea typeface="Times New Roman"/>
              </a:rPr>
              <a:t> and what criteria must be met to have a </a:t>
            </a:r>
            <a:r>
              <a:rPr lang="en-US" sz="3600" dirty="0">
                <a:solidFill>
                  <a:srgbClr val="7030A0"/>
                </a:solidFill>
                <a:latin typeface="Comic Sans MS"/>
                <a:ea typeface="Times New Roman"/>
              </a:rPr>
              <a:t>valid</a:t>
            </a:r>
            <a:r>
              <a:rPr lang="en-US" sz="3600" dirty="0">
                <a:latin typeface="Comic Sans MS"/>
                <a:ea typeface="Times New Roman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Comic Sans MS"/>
                <a:ea typeface="Times New Roman"/>
              </a:rPr>
              <a:t>distribution</a:t>
            </a:r>
            <a:r>
              <a:rPr lang="en-US" sz="3600" dirty="0">
                <a:latin typeface="Comic Sans MS"/>
                <a:ea typeface="Times New Roman"/>
              </a:rPr>
              <a:t>?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79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</a:rPr>
              <a:t>A 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ea typeface="Times New Roman"/>
              </a:rPr>
              <a:t>probability histogram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</a:rPr>
              <a:t> is a histogram in which the 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  <a:latin typeface="Comic Sans MS"/>
                <a:ea typeface="Times New Roman"/>
              </a:rPr>
              <a:t>horizontal axis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</a:rPr>
              <a:t>corresponds to the value of the 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  <a:latin typeface="Comic Sans MS"/>
                <a:ea typeface="Times New Roman"/>
              </a:rPr>
              <a:t>random variable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</a:rPr>
              <a:t>and the </a:t>
            </a:r>
            <a:r>
              <a:rPr lang="en-US" sz="2800" dirty="0">
                <a:solidFill>
                  <a:srgbClr val="FF0000"/>
                </a:solidFill>
                <a:highlight>
                  <a:srgbClr val="00FFFF"/>
                </a:highlight>
                <a:latin typeface="Comic Sans MS"/>
                <a:ea typeface="Times New Roman"/>
              </a:rPr>
              <a:t>vertical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</a:rPr>
              <a:t> </a:t>
            </a:r>
            <a:r>
              <a:rPr lang="en-US" sz="2800" dirty="0">
                <a:solidFill>
                  <a:srgbClr val="FF0000"/>
                </a:solidFill>
                <a:highlight>
                  <a:srgbClr val="00FFFF"/>
                </a:highlight>
                <a:latin typeface="Comic Sans MS"/>
                <a:ea typeface="Times New Roman"/>
              </a:rPr>
              <a:t>axis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</a:rPr>
              <a:t> represents the </a:t>
            </a:r>
            <a:r>
              <a:rPr lang="en-US" sz="2800" dirty="0">
                <a:solidFill>
                  <a:srgbClr val="FF0000"/>
                </a:solidFill>
                <a:highlight>
                  <a:srgbClr val="00FFFF"/>
                </a:highlight>
                <a:latin typeface="Comic Sans MS"/>
                <a:ea typeface="Times New Roman"/>
              </a:rPr>
              <a:t>probability of that value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</a:rPr>
              <a:t>of the random variable.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3249854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97" y="2962274"/>
            <a:ext cx="4135403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28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941" y="457200"/>
            <a:ext cx="85746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SzPts val="2400"/>
              <a:buFont typeface="Wingdings"/>
              <a:buChar char=""/>
              <a:tabLst>
                <a:tab pos="228600" algn="l"/>
              </a:tabLst>
            </a:pP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Complete In Class Practice </a:t>
            </a:r>
            <a:r>
              <a:rPr lang="en-US" sz="2800" dirty="0" smtClean="0">
                <a:solidFill>
                  <a:srgbClr val="0000FF"/>
                </a:solidFill>
                <a:latin typeface="Comic Sans MS"/>
                <a:ea typeface="Times New Roman"/>
              </a:rPr>
              <a:t>Problems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2400"/>
              <a:tabLst>
                <a:tab pos="228600" algn="l"/>
              </a:tabLst>
            </a:pPr>
            <a:endParaRPr lang="en-US" sz="2800" dirty="0">
              <a:solidFill>
                <a:srgbClr val="0000FF"/>
              </a:solidFill>
              <a:latin typeface="Comic Sans MS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2400"/>
              <a:tabLst>
                <a:tab pos="228600" algn="l"/>
              </a:tabLst>
            </a:pPr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You should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define the random variable X </a:t>
            </a:r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for each problem.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23" y="3040658"/>
            <a:ext cx="8859033" cy="175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8073" y="2489560"/>
            <a:ext cx="8396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= the number of _______________________________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23" y="3352800"/>
            <a:ext cx="76390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3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90" y="228600"/>
            <a:ext cx="8715375" cy="25522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8" y="2133600"/>
            <a:ext cx="89267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00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153400" cy="2571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124200"/>
            <a:ext cx="9158824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518078"/>
            <a:ext cx="8529175" cy="26084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57200"/>
            <a:ext cx="7953375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9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8771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2400"/>
              <a:buFont typeface="Wingdings"/>
              <a:buChar char=""/>
              <a:tabLst>
                <a:tab pos="228600" algn="l"/>
              </a:tabLst>
            </a:pP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Assignment:  </a:t>
            </a:r>
            <a:endParaRPr lang="en-US" sz="2800" dirty="0"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latin typeface="Comic Sans MS"/>
                <a:ea typeface="Times New Roman"/>
                <a:cs typeface="Times New Roman"/>
              </a:rPr>
              <a:t>           Practice Worksheet Probability Distributions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19400"/>
            <a:ext cx="795765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1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1371600"/>
            <a:ext cx="21611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993300"/>
                </a:solidFill>
                <a:effectLst/>
                <a:latin typeface="Comic Sans MS"/>
                <a:ea typeface="Times New Roman"/>
                <a:cs typeface="Times New Roman"/>
              </a:rPr>
              <a:t>Variable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568244" y="2286000"/>
            <a:ext cx="3876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3366FF"/>
                </a:solidFill>
                <a:effectLst/>
                <a:latin typeface="Comic Sans MS"/>
                <a:ea typeface="Times New Roman"/>
                <a:cs typeface="Times New Roman"/>
              </a:rPr>
              <a:t>Random Variable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568244" y="3244334"/>
            <a:ext cx="41937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9900"/>
                </a:solidFill>
                <a:effectLst/>
                <a:latin typeface="Comic Sans MS"/>
                <a:ea typeface="Times New Roman"/>
                <a:cs typeface="Times New Roman"/>
              </a:rPr>
              <a:t>Discrete Variables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594477" y="4114800"/>
            <a:ext cx="4623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Continuous Variables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295400" y="533400"/>
            <a:ext cx="40671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smtClean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Terms to Recall</a:t>
            </a:r>
            <a:r>
              <a:rPr lang="en-US" sz="3600" dirty="0" smtClean="0">
                <a:effectLst/>
                <a:latin typeface="Comic Sans MS"/>
                <a:ea typeface="Times New Roman"/>
                <a:cs typeface="Times New Roman"/>
              </a:rPr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62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29706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2400"/>
              <a:buFont typeface="Wingdings"/>
              <a:buChar char=""/>
              <a:tabLst>
                <a:tab pos="228600" algn="l"/>
                <a:tab pos="474980" algn="l"/>
              </a:tabLst>
            </a:pPr>
            <a:r>
              <a:rPr lang="en-US" sz="3400" dirty="0" smtClean="0">
                <a:effectLst/>
                <a:highlight>
                  <a:srgbClr val="00FFFF"/>
                </a:highlight>
                <a:latin typeface="Comic Sans MS"/>
                <a:ea typeface="Times New Roman"/>
              </a:rPr>
              <a:t>New Terms</a:t>
            </a:r>
            <a:r>
              <a:rPr lang="en-US" sz="3400" dirty="0" smtClean="0">
                <a:effectLst/>
                <a:latin typeface="Comic Sans MS"/>
                <a:ea typeface="Times New Roman"/>
              </a:rPr>
              <a:t>:</a:t>
            </a:r>
            <a:endParaRPr lang="en-US" sz="3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Generally, statisticians use a </a:t>
            </a:r>
            <a:r>
              <a:rPr lang="en-US" sz="3200" dirty="0" smtClean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capital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letter to represent a 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random variable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and a </a:t>
            </a:r>
            <a:r>
              <a:rPr lang="en-US" sz="3200" dirty="0" smtClean="0">
                <a:effectLst/>
                <a:highlight>
                  <a:srgbClr val="00FF00"/>
                </a:highlight>
                <a:latin typeface="Comic Sans MS"/>
                <a:ea typeface="Times New Roman"/>
                <a:cs typeface="Times New Roman"/>
              </a:rPr>
              <a:t>lower-case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letter, to represent one of its </a:t>
            </a:r>
            <a:r>
              <a:rPr lang="en-US" sz="3200" dirty="0" smtClean="0">
                <a:solidFill>
                  <a:srgbClr val="993366"/>
                </a:solidFill>
                <a:effectLst/>
                <a:latin typeface="Comic Sans MS"/>
                <a:ea typeface="Times New Roman"/>
                <a:cs typeface="Times New Roman"/>
              </a:rPr>
              <a:t>values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972424" y="2603212"/>
            <a:ext cx="2759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For example, </a:t>
            </a:r>
            <a:endParaRPr lang="en-US" sz="32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361" y="3323739"/>
            <a:ext cx="6819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206" y="4157662"/>
            <a:ext cx="6448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" y="4953000"/>
            <a:ext cx="77247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5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effectLst/>
                <a:latin typeface="Comic Sans MS"/>
                <a:ea typeface="Times New Roman"/>
              </a:rPr>
              <a:t>As an example, P(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X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= </a:t>
            </a:r>
            <a:r>
              <a:rPr lang="en-US" sz="3200" dirty="0" smtClean="0">
                <a:solidFill>
                  <a:srgbClr val="9900FF"/>
                </a:solidFill>
                <a:effectLst/>
                <a:latin typeface="Comic Sans MS"/>
                <a:ea typeface="Times New Roman"/>
              </a:rPr>
              <a:t>1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) refers to the probability that the random variable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X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is equal to </a:t>
            </a:r>
            <a:r>
              <a:rPr lang="en-US" sz="3200" dirty="0" smtClean="0">
                <a:solidFill>
                  <a:srgbClr val="9900FF"/>
                </a:solidFill>
                <a:effectLst/>
                <a:latin typeface="Comic Sans MS"/>
                <a:ea typeface="Times New Roman"/>
              </a:rPr>
              <a:t>1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5908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/>
                <a:latin typeface="Comic Sans MS"/>
                <a:ea typeface="Times New Roman"/>
              </a:rPr>
              <a:t>Consider flipping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2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coins.</a:t>
            </a:r>
          </a:p>
          <a:p>
            <a:r>
              <a:rPr lang="en-US" sz="3200" dirty="0" smtClean="0">
                <a:effectLst/>
                <a:latin typeface="Comic Sans MS"/>
                <a:ea typeface="Times New Roman"/>
              </a:rPr>
              <a:t>  </a:t>
            </a:r>
            <a:endParaRPr lang="en-US" sz="3200" dirty="0" smtClean="0">
              <a:effectLst/>
              <a:latin typeface="Times New Roman"/>
              <a:ea typeface="Times New Roman"/>
            </a:endParaRPr>
          </a:p>
          <a:p>
            <a:r>
              <a:rPr lang="en-US" sz="3200" dirty="0" smtClean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Possible outcomes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__________________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3387565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{HH, TT, TH, HT}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Using </a:t>
            </a:r>
            <a:r>
              <a:rPr lang="en-US" sz="36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the </a:t>
            </a:r>
            <a:r>
              <a:rPr lang="en-US" sz="3600" dirty="0" smtClean="0">
                <a:latin typeface="Comic Sans MS"/>
                <a:ea typeface="Times New Roman"/>
                <a:cs typeface="Times New Roman"/>
              </a:rPr>
              <a:t>previous sample space</a:t>
            </a:r>
            <a:r>
              <a:rPr lang="en-US" sz="36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36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omplete 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the table below, which associates each outcome with its probability. 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7010400" cy="306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49752"/>
              </p:ext>
            </p:extLst>
          </p:nvPr>
        </p:nvGraphicFramePr>
        <p:xfrm>
          <a:off x="6151245" y="3615687"/>
          <a:ext cx="266062" cy="687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4" imgW="152280" imgH="393480" progId="Equation.3">
                  <p:embed/>
                </p:oleObj>
              </mc:Choice>
              <mc:Fallback>
                <p:oleObj name="Equation" r:id="rId4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51245" y="3615687"/>
                        <a:ext cx="266062" cy="68732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601537"/>
              </p:ext>
            </p:extLst>
          </p:nvPr>
        </p:nvGraphicFramePr>
        <p:xfrm>
          <a:off x="6151245" y="4353049"/>
          <a:ext cx="242337" cy="62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51245" y="4353049"/>
                        <a:ext cx="242337" cy="6260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786412"/>
              </p:ext>
            </p:extLst>
          </p:nvPr>
        </p:nvGraphicFramePr>
        <p:xfrm>
          <a:off x="6174970" y="5078503"/>
          <a:ext cx="242337" cy="62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74970" y="5078503"/>
                        <a:ext cx="242337" cy="6260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757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990000"/>
                </a:solidFill>
                <a:effectLst/>
                <a:latin typeface="Comic Sans MS"/>
                <a:ea typeface="Times New Roman"/>
              </a:rPr>
              <a:t>Probability Distribution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--- a </a:t>
            </a:r>
            <a:r>
              <a:rPr lang="en-US" sz="3200" dirty="0" smtClean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table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or an </a:t>
            </a:r>
            <a:r>
              <a:rPr lang="en-US" sz="3200" dirty="0" smtClean="0">
                <a:effectLst/>
                <a:highlight>
                  <a:srgbClr val="00FF00"/>
                </a:highlight>
                <a:latin typeface="Comic Sans MS"/>
                <a:ea typeface="Times New Roman"/>
                <a:cs typeface="Times New Roman"/>
              </a:rPr>
              <a:t>equation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that links each </a:t>
            </a:r>
            <a:r>
              <a:rPr lang="en-US" sz="3200" dirty="0" smtClean="0">
                <a:effectLst/>
                <a:highlight>
                  <a:srgbClr val="FF00FF"/>
                </a:highlight>
                <a:latin typeface="Comic Sans MS"/>
                <a:ea typeface="Times New Roman"/>
                <a:cs typeface="Times New Roman"/>
              </a:rPr>
              <a:t>outcome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of a statistical experiment with the </a:t>
            </a:r>
            <a:r>
              <a:rPr lang="en-US" sz="3200" dirty="0" smtClean="0">
                <a:effectLst/>
                <a:highlight>
                  <a:srgbClr val="00FFFF"/>
                </a:highlight>
                <a:latin typeface="Comic Sans MS"/>
                <a:ea typeface="Times New Roman"/>
                <a:cs typeface="Times New Roman"/>
              </a:rPr>
              <a:t>probability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of its </a:t>
            </a:r>
            <a:r>
              <a:rPr lang="en-US" sz="3200" dirty="0" smtClean="0">
                <a:effectLst/>
                <a:highlight>
                  <a:srgbClr val="008000"/>
                </a:highlight>
                <a:latin typeface="Comic Sans MS"/>
                <a:ea typeface="Times New Roman"/>
                <a:cs typeface="Times New Roman"/>
              </a:rPr>
              <a:t>occurrence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.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00222" y="2980455"/>
            <a:ext cx="82389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993300"/>
                </a:solidFill>
                <a:effectLst/>
                <a:latin typeface="Comic Sans MS"/>
                <a:ea typeface="Times New Roman"/>
              </a:rPr>
              <a:t>Probability Distributions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describe what will </a:t>
            </a:r>
            <a:r>
              <a:rPr lang="en-US" sz="3200" dirty="0" smtClean="0">
                <a:effectLst/>
                <a:highlight>
                  <a:srgbClr val="FFFF00"/>
                </a:highlight>
                <a:latin typeface="Comic Sans MS"/>
                <a:ea typeface="Times New Roman"/>
              </a:rPr>
              <a:t>probably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happen instead of what will </a:t>
            </a:r>
            <a:r>
              <a:rPr lang="en-US" sz="3200" dirty="0" smtClean="0">
                <a:effectLst/>
                <a:highlight>
                  <a:srgbClr val="00FF00"/>
                </a:highlight>
                <a:latin typeface="Comic Sans MS"/>
                <a:ea typeface="Times New Roman"/>
              </a:rPr>
              <a:t>actually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happen.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095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286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Requirements for a Probability Distribution: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47339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90" y="4028488"/>
            <a:ext cx="4546209" cy="1192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54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37" y="381000"/>
            <a:ext cx="84391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37" y="1143000"/>
            <a:ext cx="52292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103220"/>
            <a:ext cx="4191000" cy="927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0" y="5257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NO; the sum is  </a:t>
            </a:r>
            <a:r>
              <a:rPr lang="en-US" sz="3600" dirty="0" smtClean="0">
                <a:solidFill>
                  <a:srgbClr val="AC14A1"/>
                </a:solidFill>
              </a:rPr>
              <a:t>.97 </a:t>
            </a:r>
            <a:endParaRPr lang="en-US" sz="3600" dirty="0">
              <a:solidFill>
                <a:srgbClr val="AC14A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6512" y="1718567"/>
            <a:ext cx="1310088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NO</a:t>
            </a:r>
            <a:endParaRPr lang="en-US" sz="5400" dirty="0">
              <a:solidFill>
                <a:srgbClr val="AC14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515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75" y="4383644"/>
            <a:ext cx="4191000" cy="927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55475" y="4524271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YES; the sum is  </a:t>
            </a:r>
            <a:r>
              <a:rPr lang="en-US" sz="3600" dirty="0" smtClean="0">
                <a:solidFill>
                  <a:srgbClr val="AC14A1"/>
                </a:solidFill>
              </a:rPr>
              <a:t>1.00</a:t>
            </a:r>
            <a:endParaRPr lang="en-US" sz="3600" dirty="0">
              <a:solidFill>
                <a:srgbClr val="AC14A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75" y="5410200"/>
            <a:ext cx="4151523" cy="108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15998" y="5254040"/>
            <a:ext cx="45830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</a:rPr>
              <a:t>YES; each value between or including 0 and 1.</a:t>
            </a:r>
            <a:endParaRPr lang="en-US" sz="3400" dirty="0">
              <a:solidFill>
                <a:srgbClr val="AC14A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7507" y="1981200"/>
            <a:ext cx="1310088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YES</a:t>
            </a:r>
            <a:endParaRPr lang="en-US" sz="5400" dirty="0">
              <a:solidFill>
                <a:srgbClr val="AC14A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858160"/>
            <a:ext cx="45243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9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246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temp</cp:lastModifiedBy>
  <cp:revision>77</cp:revision>
  <dcterms:created xsi:type="dcterms:W3CDTF">2014-08-06T00:38:04Z</dcterms:created>
  <dcterms:modified xsi:type="dcterms:W3CDTF">2018-01-09T13:45:17Z</dcterms:modified>
</cp:coreProperties>
</file>