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4" r:id="rId3"/>
    <p:sldId id="265" r:id="rId4"/>
    <p:sldId id="266" r:id="rId5"/>
    <p:sldId id="267" r:id="rId6"/>
    <p:sldId id="28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0000FF"/>
    <a:srgbClr val="FF0066"/>
    <a:srgbClr val="FF3399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1C36-1D1C-45B6-991E-4EC1C960DB7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AC54F-2CFE-4132-B48F-E703FF31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C54F-2CFE-4132-B48F-E703FF3136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C54F-2CFE-4132-B48F-E703FF3136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4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3AA7-7F85-4DCF-97EB-ACCE6A6FF52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86E9-4C98-4AE9-8489-FB2FF165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Accel Precalculus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en-US" sz="4000" dirty="0" smtClean="0">
                <a:solidFill>
                  <a:srgbClr val="008000"/>
                </a:solidFill>
                <a:effectLst/>
                <a:latin typeface="Comic Sans MS"/>
                <a:ea typeface="Times New Roman"/>
              </a:rPr>
              <a:t>Unit #1: Data Analysis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r>
              <a:rPr lang="en-US" sz="4000" dirty="0">
                <a:solidFill>
                  <a:srgbClr val="FF6600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dirty="0" smtClean="0">
                <a:solidFill>
                  <a:srgbClr val="FF6600"/>
                </a:solidFill>
                <a:latin typeface="Comic Sans MS"/>
                <a:ea typeface="Times New Roman"/>
                <a:cs typeface="Times New Roman"/>
              </a:rPr>
              <a:t>      Lesson #4: </a:t>
            </a:r>
            <a:r>
              <a:rPr lang="en-US" sz="40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  <a:cs typeface="Times New Roman"/>
              </a:rPr>
              <a:t>Introduction to </a:t>
            </a:r>
          </a:p>
          <a:p>
            <a:r>
              <a:rPr lang="en-US" sz="4000" dirty="0">
                <a:solidFill>
                  <a:srgbClr val="FF6600"/>
                </a:solidFill>
                <a:latin typeface="Comic Sans MS"/>
                <a:ea typeface="Times New Roman"/>
                <a:cs typeface="Times New Roman"/>
              </a:rPr>
              <a:t>	</a:t>
            </a:r>
            <a:r>
              <a:rPr lang="en-US" sz="4000" dirty="0" smtClean="0">
                <a:solidFill>
                  <a:srgbClr val="FF6600"/>
                </a:solidFill>
                <a:latin typeface="Comic Sans MS"/>
                <a:ea typeface="Times New Roman"/>
                <a:cs typeface="Times New Roman"/>
              </a:rPr>
              <a:t>				</a:t>
            </a:r>
            <a:r>
              <a:rPr lang="en-US" sz="40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  <a:cs typeface="Times New Roman"/>
              </a:rPr>
              <a:t>Statistics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9053981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" y="4888143"/>
            <a:ext cx="5057335" cy="161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76901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76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26" y="1752600"/>
            <a:ext cx="5038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90309"/>
            <a:ext cx="5147016" cy="84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85" y="4765431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47" y="5862912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57"/>
            <a:ext cx="9144000" cy="8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8" y="1020318"/>
            <a:ext cx="835620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" y="3491728"/>
            <a:ext cx="8023387" cy="24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7771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. a)   </a:t>
            </a:r>
            <a:r>
              <a:rPr lang="en-US" sz="2800" dirty="0" err="1" smtClean="0">
                <a:solidFill>
                  <a:srgbClr val="0000FF"/>
                </a:solidFill>
              </a:rPr>
              <a:t>Quan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406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. b)   </a:t>
            </a:r>
            <a:r>
              <a:rPr lang="en-US" sz="2800" dirty="0" err="1" smtClean="0">
                <a:solidFill>
                  <a:srgbClr val="0000FF"/>
                </a:solidFill>
              </a:rPr>
              <a:t>Qual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6711" y="3058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. c)   </a:t>
            </a:r>
            <a:r>
              <a:rPr lang="en-US" sz="2800" dirty="0" err="1" smtClean="0">
                <a:solidFill>
                  <a:srgbClr val="0000FF"/>
                </a:solidFill>
              </a:rPr>
              <a:t>Quan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860" y="585799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4. a)   Discrete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826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4. b)   </a:t>
            </a:r>
            <a:r>
              <a:rPr lang="en-US" sz="2800" dirty="0" err="1" smtClean="0">
                <a:solidFill>
                  <a:srgbClr val="0000FF"/>
                </a:solidFill>
              </a:rPr>
              <a:t>Contin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735" y="5826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4. c)   </a:t>
            </a:r>
            <a:r>
              <a:rPr lang="en-US" sz="2800" dirty="0" err="1" smtClean="0">
                <a:solidFill>
                  <a:srgbClr val="0000FF"/>
                </a:solidFill>
              </a:rPr>
              <a:t>Contin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77" y="482991"/>
            <a:ext cx="6648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410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0724" y="1600200"/>
            <a:ext cx="7153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600" dirty="0" smtClean="0">
                <a:effectLst/>
                <a:latin typeface="Comic Sans MS"/>
                <a:ea typeface="Times New Roman"/>
              </a:rPr>
              <a:t>                                 chosen in such a way that every sample of size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n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has an equal </a:t>
            </a:r>
            <a:r>
              <a:rPr lang="en-US" sz="3600" b="1" dirty="0" smtClean="0">
                <a:solidFill>
                  <a:srgbClr val="33CC33"/>
                </a:solidFill>
                <a:effectLst/>
                <a:latin typeface="Comic Sans MS"/>
                <a:ea typeface="Times New Roman"/>
                <a:cs typeface="Times New Roman"/>
              </a:rPr>
              <a:t>chance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to be selected </a:t>
            </a:r>
            <a:endParaRPr lang="en-US" sz="36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78415"/>
            <a:ext cx="488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4562" y="3878415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600" dirty="0" smtClean="0">
                <a:effectLst/>
                <a:latin typeface="Comic Sans MS"/>
                <a:ea typeface="Times New Roman"/>
              </a:rPr>
              <a:t>                    selected by using 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chance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methods of </a:t>
            </a:r>
            <a:r>
              <a:rPr lang="en-US" sz="36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</a:rPr>
              <a:t>random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numbers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4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57200"/>
            <a:ext cx="7677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9" y="3187468"/>
            <a:ext cx="7946781" cy="320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913" y="1082483"/>
            <a:ext cx="8280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omic Sans MS" panose="030F0702030302020204" pitchFamily="66" charset="0"/>
                <a:ea typeface="Times New Roman" panose="02020603050405020304" pitchFamily="18" charset="0"/>
              </a:rPr>
              <a:t>Mrs. Dillon has all 27 songs from </a:t>
            </a:r>
            <a:r>
              <a:rPr lang="en-US" sz="3000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The Beatles One </a:t>
            </a:r>
            <a:r>
              <a:rPr lang="en-US" sz="3000" dirty="0">
                <a:latin typeface="Comic Sans MS" panose="030F0702030302020204" pitchFamily="66" charset="0"/>
                <a:ea typeface="Times New Roman" panose="02020603050405020304" pitchFamily="18" charset="0"/>
              </a:rPr>
              <a:t>CD stored on her IPhone and wants to play 4 randomly chosen songs to accompany her morning commute.  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57200"/>
            <a:ext cx="7677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1" y="2590800"/>
            <a:ext cx="7946781" cy="320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609" y="1219200"/>
            <a:ext cx="781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</a:rPr>
              <a:t>Assign a </a:t>
            </a:r>
            <a:r>
              <a:rPr lang="en-US" sz="3600" b="1" u="sng" dirty="0" smtClean="0">
                <a:solidFill>
                  <a:srgbClr val="006600"/>
                </a:solidFill>
              </a:rPr>
              <a:t>two-digit number </a:t>
            </a:r>
            <a:r>
              <a:rPr lang="en-US" sz="3600" dirty="0" smtClean="0">
                <a:solidFill>
                  <a:srgbClr val="FF3399"/>
                </a:solidFill>
              </a:rPr>
              <a:t>to each song. </a:t>
            </a:r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809" y="2590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791" y="3233344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74" y="3581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Etc.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257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2" y="392054"/>
            <a:ext cx="833657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2755"/>
            <a:ext cx="853567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8528"/>
            <a:ext cx="3228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185711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04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18571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17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127574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5021" y="3083507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09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80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Ticket to Ride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5867" y="533480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Penny Lane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958" y="53384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Get Back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4188" y="5134748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 Want to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Hold Your Hand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57200" y="1828800"/>
            <a:ext cx="4572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1828800"/>
            <a:ext cx="381000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1828800"/>
            <a:ext cx="304800" cy="42024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51658" y="1828571"/>
            <a:ext cx="524742" cy="42024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1828800"/>
            <a:ext cx="313458" cy="39510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1600200" y="1828800"/>
            <a:ext cx="4572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55424" y="2228715"/>
            <a:ext cx="681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Etc.  Until you have four</a:t>
            </a:r>
            <a:r>
              <a:rPr lang="en-US" sz="3200" dirty="0" smtClean="0">
                <a:solidFill>
                  <a:srgbClr val="FF00FF"/>
                </a:solidFill>
              </a:rPr>
              <a:t> unique </a:t>
            </a:r>
            <a:r>
              <a:rPr lang="en-US" sz="3200" dirty="0" smtClean="0">
                <a:solidFill>
                  <a:srgbClr val="0000FF"/>
                </a:solidFill>
              </a:rPr>
              <a:t>songs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343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5788" y="468094"/>
            <a:ext cx="7073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                                number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subjects in population; select every </a:t>
            </a:r>
            <a:r>
              <a:rPr lang="en-US" sz="3600" i="1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n</a:t>
            </a:r>
            <a:r>
              <a:rPr lang="en-US" sz="3600" baseline="300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th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subject 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698"/>
            <a:ext cx="566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2244024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  <a:cs typeface="Times New Roman"/>
              </a:rPr>
              <a:t>                        </a:t>
            </a:r>
            <a:r>
              <a:rPr lang="en-US" sz="36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  <a:cs typeface="Times New Roman"/>
              </a:rPr>
              <a:t>             divide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population into 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Comic Sans MS"/>
                <a:ea typeface="Times New Roman"/>
                <a:cs typeface="Times New Roman"/>
              </a:rPr>
              <a:t>groups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according to a </a:t>
            </a:r>
            <a:r>
              <a:rPr lang="en-US" sz="3600" dirty="0" smtClean="0">
                <a:solidFill>
                  <a:srgbClr val="33CC33"/>
                </a:solidFill>
                <a:effectLst/>
                <a:latin typeface="Comic Sans MS"/>
                <a:ea typeface="Times New Roman"/>
                <a:cs typeface="Times New Roman"/>
              </a:rPr>
              <a:t>specific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33CC33"/>
                </a:solidFill>
                <a:effectLst/>
                <a:latin typeface="Comic Sans MS"/>
                <a:ea typeface="Times New Roman"/>
                <a:cs typeface="Times New Roman"/>
              </a:rPr>
              <a:t>variable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to the study; take a </a:t>
            </a:r>
            <a:r>
              <a:rPr lang="en-US" sz="3600" dirty="0" smtClean="0">
                <a:solidFill>
                  <a:srgbClr val="D60093"/>
                </a:solidFill>
                <a:effectLst/>
                <a:latin typeface="Comic Sans MS"/>
                <a:ea typeface="Times New Roman"/>
                <a:cs typeface="Times New Roman"/>
              </a:rPr>
              <a:t>random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D60093"/>
                </a:solidFill>
                <a:effectLst/>
                <a:latin typeface="Comic Sans MS"/>
                <a:ea typeface="Times New Roman"/>
                <a:cs typeface="Times New Roman"/>
              </a:rPr>
              <a:t>sample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from each 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  <a:cs typeface="Times New Roman"/>
              </a:rPr>
              <a:t>group</a:t>
            </a:r>
            <a:endParaRPr lang="en-US" sz="3600" dirty="0"/>
          </a:p>
        </p:txBody>
      </p:sp>
      <p:pic>
        <p:nvPicPr>
          <p:cNvPr id="1026" name="Picture 2" descr="Image result for stratified sampling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19933"/>
            <a:ext cx="2359025" cy="19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ratified sampling 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30845"/>
            <a:ext cx="2955055" cy="22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905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53340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75945" algn="l"/>
              </a:tabLst>
            </a:pPr>
            <a:r>
              <a:rPr lang="en-US" sz="3600" u="none" strike="noStrike" dirty="0" smtClean="0">
                <a:effectLst/>
                <a:latin typeface="Comic Sans MS"/>
                <a:ea typeface="Times New Roman"/>
              </a:rPr>
              <a:t>                      population divided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into </a:t>
            </a:r>
            <a:r>
              <a:rPr lang="en-US" sz="36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groups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clusters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); randomly select an 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entire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cluster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058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luster sampling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819400" cy="22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luster sampling 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63" y="2457427"/>
            <a:ext cx="3306476" cy="25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952"/>
            <a:ext cx="87646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972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799" y="1260455"/>
            <a:ext cx="6402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75945" algn="l"/>
              </a:tabLst>
            </a:pPr>
            <a:r>
              <a:rPr lang="en-US" sz="3600" u="none" strike="noStrike" dirty="0" smtClean="0">
                <a:effectLst/>
                <a:latin typeface="Comic Sans MS"/>
                <a:ea typeface="Times New Roman"/>
              </a:rPr>
              <a:t>                          subjects </a:t>
            </a:r>
            <a:endParaRPr lang="en-US" sz="3600" u="none" strike="noStrike" dirty="0" smtClean="0">
              <a:effectLst/>
              <a:latin typeface="Times New Roman"/>
              <a:ea typeface="Times New Roman"/>
            </a:endParaRPr>
          </a:p>
          <a:p>
            <a:pPr marL="23749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Comic Sans MS"/>
                <a:ea typeface="Times New Roman"/>
              </a:rPr>
              <a:t>selected in a </a:t>
            </a:r>
            <a:r>
              <a:rPr lang="en-US" sz="36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</a:rPr>
              <a:t>convenient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manner (mall attendees, first to arrive) for the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/>
                <a:ea typeface="Times New Roman"/>
              </a:rPr>
              <a:t>researcher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6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6924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29625" cy="27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49178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 smtClean="0">
                <a:solidFill>
                  <a:srgbClr val="0000FF"/>
                </a:solidFill>
              </a:rPr>
              <a:t>. a)   Cluster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46332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 smtClean="0">
                <a:solidFill>
                  <a:srgbClr val="0000FF"/>
                </a:solidFill>
              </a:rPr>
              <a:t>. b)   Systematic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7241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How are statistics used in business?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523" y="268189"/>
            <a:ext cx="7950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</a:rPr>
              <a:t>Most people are familiar with probability </a:t>
            </a:r>
            <a:endParaRPr lang="en-US" sz="3600" dirty="0" smtClean="0">
              <a:solidFill>
                <a:srgbClr val="FF00FF"/>
              </a:solidFill>
            </a:endParaRPr>
          </a:p>
          <a:p>
            <a:r>
              <a:rPr lang="en-US" sz="3600" dirty="0" smtClean="0">
                <a:solidFill>
                  <a:srgbClr val="FF00FF"/>
                </a:solidFill>
              </a:rPr>
              <a:t>and </a:t>
            </a:r>
            <a:r>
              <a:rPr lang="en-US" sz="3600" dirty="0">
                <a:solidFill>
                  <a:srgbClr val="FF00FF"/>
                </a:solidFill>
              </a:rPr>
              <a:t>statistics through radio, television, </a:t>
            </a:r>
            <a:endParaRPr lang="en-US" sz="3600" dirty="0" smtClean="0">
              <a:solidFill>
                <a:srgbClr val="FF00FF"/>
              </a:solidFill>
            </a:endParaRPr>
          </a:p>
          <a:p>
            <a:r>
              <a:rPr lang="en-US" sz="3600" dirty="0" smtClean="0">
                <a:solidFill>
                  <a:srgbClr val="FF00FF"/>
                </a:solidFill>
              </a:rPr>
              <a:t>internet</a:t>
            </a:r>
            <a:r>
              <a:rPr lang="en-US" sz="3600" dirty="0">
                <a:solidFill>
                  <a:srgbClr val="FF00FF"/>
                </a:solidFill>
              </a:rPr>
              <a:t>, newspaper, and magazines</a:t>
            </a:r>
            <a:r>
              <a:rPr lang="en-US" sz="3600" dirty="0" smtClean="0">
                <a:solidFill>
                  <a:srgbClr val="FF00FF"/>
                </a:solidFill>
              </a:rPr>
              <a:t>.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26" y="2940205"/>
            <a:ext cx="8612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Profession/Occupation		</a:t>
            </a:r>
            <a:r>
              <a:rPr lang="en-US" sz="2800" u="sng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Purpose		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191" y="3587743"/>
            <a:ext cx="7521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             location of business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4714" y="4341441"/>
            <a:ext cx="6832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                     clinical trials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064714" y="5105322"/>
            <a:ext cx="7962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Finance           risk management of finds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4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781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1723"/>
            <a:ext cx="6153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375732"/>
            <a:ext cx="7589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                                 researchers </a:t>
            </a:r>
            <a:r>
              <a:rPr lang="en-US" sz="3600" dirty="0" smtClean="0">
                <a:solidFill>
                  <a:srgbClr val="FF6600"/>
                </a:solidFill>
                <a:effectLst/>
                <a:latin typeface="Comic Sans MS"/>
                <a:ea typeface="Times New Roman"/>
                <a:cs typeface="Times New Roman"/>
              </a:rPr>
              <a:t>observe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subjects </a:t>
            </a:r>
            <a:r>
              <a:rPr lang="en-US" sz="3600" dirty="0" smtClean="0">
                <a:latin typeface="Comic Sans MS"/>
                <a:ea typeface="Times New Roman"/>
                <a:cs typeface="Times New Roman"/>
              </a:rPr>
              <a:t>engaged in </a:t>
            </a:r>
            <a:r>
              <a:rPr lang="en-US" sz="3600" dirty="0" smtClean="0">
                <a:solidFill>
                  <a:srgbClr val="FF0066"/>
                </a:solidFill>
                <a:latin typeface="Comic Sans MS"/>
                <a:ea typeface="Times New Roman"/>
                <a:cs typeface="Times New Roman"/>
              </a:rPr>
              <a:t>normal activity 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to draw conclusions</a:t>
            </a:r>
            <a:endParaRPr lang="en-US" sz="36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8024"/>
            <a:ext cx="6019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700581"/>
            <a:ext cx="6548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</a:rPr>
              <a:t>                             some </a:t>
            </a:r>
            <a:r>
              <a:rPr lang="en-US" sz="3600" dirty="0" smtClean="0">
                <a:solidFill>
                  <a:srgbClr val="339933"/>
                </a:solidFill>
                <a:effectLst/>
                <a:latin typeface="Comic Sans MS"/>
                <a:ea typeface="Times New Roman"/>
              </a:rPr>
              <a:t>treatment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is</a:t>
            </a:r>
            <a:r>
              <a:rPr lang="en-US" sz="36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 imposed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on the </a:t>
            </a:r>
            <a:r>
              <a:rPr lang="en-US" sz="3600" dirty="0" smtClean="0">
                <a:solidFill>
                  <a:srgbClr val="6600CC"/>
                </a:solidFill>
                <a:effectLst/>
                <a:latin typeface="Comic Sans MS"/>
                <a:ea typeface="Times New Roman"/>
              </a:rPr>
              <a:t>subjects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by the </a:t>
            </a:r>
            <a:r>
              <a:rPr lang="en-US" sz="3600" dirty="0" smtClean="0">
                <a:solidFill>
                  <a:srgbClr val="FFC000"/>
                </a:solidFill>
                <a:effectLst/>
                <a:latin typeface="Comic Sans MS"/>
                <a:ea typeface="Times New Roman"/>
              </a:rPr>
              <a:t>researchers 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3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33400"/>
            <a:ext cx="6591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5000"/>
            <a:ext cx="8877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49178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6. a)   Experimental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51"/>
            <a:ext cx="85248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37" y="19050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Goudy Stout" panose="0202090407030B020401" pitchFamily="18" charset="0"/>
              </a:rPr>
              <a:t>QUIZ 1 Wed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Goudy Stout" panose="0202090407030B020401" pitchFamily="18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Goudy Stout" panose="0202090407030B020401" pitchFamily="18" charset="0"/>
              </a:rPr>
              <a:t>Probability (Lessons #1 – 3)</a:t>
            </a:r>
            <a:endParaRPr lang="en-US" sz="2800" dirty="0">
              <a:solidFill>
                <a:srgbClr val="006600"/>
              </a:solidFill>
              <a:latin typeface="Goudy Stout" panose="0202090407030B020401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24" y="3394538"/>
            <a:ext cx="79576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7475"/>
            <a:ext cx="3133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1" y="2819400"/>
            <a:ext cx="861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                         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s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cience of conducting</a:t>
            </a:r>
            <a:r>
              <a:rPr lang="en-US" sz="3200" dirty="0" smtClean="0">
                <a:solidFill>
                  <a:srgbClr val="F79646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Comic Sans MS"/>
                <a:ea typeface="Times New Roman"/>
                <a:cs typeface="Times New Roman"/>
              </a:rPr>
              <a:t>studies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 to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collect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, </a:t>
            </a:r>
            <a:r>
              <a:rPr lang="en-US" sz="32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organize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, 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  <a:cs typeface="Times New Roman"/>
              </a:rPr>
              <a:t>summarize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,</a:t>
            </a:r>
            <a:r>
              <a:rPr lang="en-US" sz="3200" dirty="0" smtClean="0">
                <a:solidFill>
                  <a:srgbClr val="F79646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E36C0A"/>
                </a:solidFill>
                <a:effectLst/>
                <a:latin typeface="Comic Sans MS"/>
                <a:ea typeface="Times New Roman"/>
                <a:cs typeface="Times New Roman"/>
              </a:rPr>
              <a:t>analyze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, and draw conclusions from</a:t>
            </a:r>
            <a:r>
              <a:rPr lang="en-US" sz="3200" dirty="0" smtClean="0">
                <a:solidFill>
                  <a:srgbClr val="F79646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4153FD"/>
                </a:solidFill>
                <a:effectLst/>
                <a:latin typeface="Comic Sans MS"/>
                <a:ea typeface="Times New Roman"/>
                <a:cs typeface="Times New Roman"/>
              </a:rPr>
              <a:t>data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5523" y="268189"/>
            <a:ext cx="7950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Most people are familiar with probability </a:t>
            </a:r>
            <a:endParaRPr lang="en-US" sz="3600" dirty="0" smtClean="0">
              <a:solidFill>
                <a:srgbClr val="0000FF"/>
              </a:solidFill>
            </a:endParaRPr>
          </a:p>
          <a:p>
            <a:r>
              <a:rPr lang="en-US" sz="3600" dirty="0" smtClean="0">
                <a:solidFill>
                  <a:srgbClr val="0000FF"/>
                </a:solidFill>
              </a:rPr>
              <a:t>and </a:t>
            </a:r>
            <a:r>
              <a:rPr lang="en-US" sz="3600" dirty="0">
                <a:solidFill>
                  <a:srgbClr val="0000FF"/>
                </a:solidFill>
              </a:rPr>
              <a:t>statistics through radio, television, </a:t>
            </a:r>
            <a:endParaRPr lang="en-US" sz="3600" dirty="0" smtClean="0">
              <a:solidFill>
                <a:srgbClr val="0000FF"/>
              </a:solidFill>
            </a:endParaRPr>
          </a:p>
          <a:p>
            <a:r>
              <a:rPr lang="en-US" sz="3600" dirty="0" smtClean="0">
                <a:solidFill>
                  <a:srgbClr val="0000FF"/>
                </a:solidFill>
              </a:rPr>
              <a:t>internet</a:t>
            </a:r>
            <a:r>
              <a:rPr lang="en-US" sz="3600" dirty="0">
                <a:solidFill>
                  <a:srgbClr val="0000FF"/>
                </a:solidFill>
              </a:rPr>
              <a:t>, newspaper, and magazines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42975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0761"/>
            <a:ext cx="3838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570761"/>
            <a:ext cx="9279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                       consists of the </a:t>
            </a:r>
          </a:p>
          <a:p>
            <a:r>
              <a:rPr lang="en-US" sz="36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  <a:cs typeface="Times New Roman"/>
              </a:rPr>
              <a:t>collection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, </a:t>
            </a:r>
            <a:r>
              <a:rPr lang="en-US" sz="36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organization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, </a:t>
            </a:r>
            <a:r>
              <a:rPr lang="en-US" sz="3600" dirty="0" smtClean="0">
                <a:solidFill>
                  <a:srgbClr val="E36C0A"/>
                </a:solidFill>
                <a:effectLst/>
                <a:latin typeface="Comic Sans MS"/>
                <a:ea typeface="Times New Roman"/>
                <a:cs typeface="Times New Roman"/>
              </a:rPr>
              <a:t>summarization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, and </a:t>
            </a:r>
            <a:r>
              <a:rPr lang="en-US" sz="3600" dirty="0" smtClean="0">
                <a:solidFill>
                  <a:srgbClr val="943634"/>
                </a:solidFill>
                <a:effectLst/>
                <a:latin typeface="Comic Sans MS"/>
                <a:ea typeface="Times New Roman"/>
                <a:cs typeface="Times New Roman"/>
              </a:rPr>
              <a:t>presentation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of </a:t>
            </a:r>
            <a:r>
              <a:rPr lang="en-US" sz="3600" dirty="0" smtClean="0">
                <a:solidFill>
                  <a:srgbClr val="3366FF"/>
                </a:solidFill>
                <a:effectLst/>
                <a:latin typeface="Comic Sans MS"/>
                <a:ea typeface="Times New Roman"/>
                <a:cs typeface="Times New Roman"/>
              </a:rPr>
              <a:t>data</a:t>
            </a:r>
            <a:endParaRPr lang="en-US" sz="3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1" y="3548062"/>
            <a:ext cx="3619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823" y="3580719"/>
            <a:ext cx="96273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effectLst/>
                <a:latin typeface="Comic Sans MS"/>
                <a:ea typeface="Times New Roman"/>
              </a:rPr>
              <a:t>                          consists of generalizations from </a:t>
            </a:r>
            <a:r>
              <a:rPr lang="en-US" sz="3400" dirty="0" smtClean="0">
                <a:solidFill>
                  <a:srgbClr val="993300"/>
                </a:solidFill>
                <a:effectLst/>
                <a:latin typeface="Comic Sans MS"/>
                <a:ea typeface="Times New Roman"/>
              </a:rPr>
              <a:t>samples</a:t>
            </a:r>
            <a:r>
              <a:rPr lang="en-US" sz="3400" dirty="0" smtClean="0">
                <a:effectLst/>
                <a:latin typeface="Comic Sans MS"/>
                <a:ea typeface="Times New Roman"/>
              </a:rPr>
              <a:t> to </a:t>
            </a:r>
            <a:r>
              <a:rPr lang="en-US" sz="3400" dirty="0" smtClean="0">
                <a:solidFill>
                  <a:srgbClr val="800080"/>
                </a:solidFill>
                <a:effectLst/>
                <a:latin typeface="Comic Sans MS"/>
                <a:ea typeface="Times New Roman"/>
              </a:rPr>
              <a:t>populations</a:t>
            </a:r>
            <a:r>
              <a:rPr lang="en-US" sz="3400" dirty="0" smtClean="0">
                <a:effectLst/>
                <a:latin typeface="Comic Sans MS"/>
                <a:ea typeface="Times New Roman"/>
              </a:rPr>
              <a:t>; perform </a:t>
            </a:r>
            <a:r>
              <a:rPr lang="en-US" sz="3400" dirty="0" smtClean="0">
                <a:solidFill>
                  <a:srgbClr val="FF3300"/>
                </a:solidFill>
                <a:effectLst/>
                <a:latin typeface="Comic Sans MS"/>
                <a:ea typeface="Times New Roman"/>
              </a:rPr>
              <a:t>estimations</a:t>
            </a:r>
            <a:r>
              <a:rPr lang="en-US" sz="3400" dirty="0" smtClean="0">
                <a:effectLst/>
                <a:latin typeface="Comic Sans MS"/>
                <a:ea typeface="Times New Roman"/>
              </a:rPr>
              <a:t> and </a:t>
            </a:r>
            <a:r>
              <a:rPr lang="en-US" sz="3400" dirty="0" smtClean="0">
                <a:solidFill>
                  <a:srgbClr val="33CC33"/>
                </a:solidFill>
                <a:effectLst/>
                <a:latin typeface="Comic Sans MS"/>
                <a:ea typeface="Times New Roman"/>
              </a:rPr>
              <a:t>hypothesis tests</a:t>
            </a:r>
            <a:r>
              <a:rPr lang="en-US" sz="3400" dirty="0" smtClean="0">
                <a:effectLst/>
                <a:latin typeface="Comic Sans MS"/>
                <a:ea typeface="Times New Roman"/>
              </a:rPr>
              <a:t>; determine </a:t>
            </a:r>
            <a:r>
              <a:rPr lang="en-US" sz="3400" dirty="0" smtClean="0">
                <a:solidFill>
                  <a:srgbClr val="943634"/>
                </a:solidFill>
                <a:effectLst/>
                <a:latin typeface="Comic Sans MS"/>
                <a:ea typeface="Times New Roman"/>
              </a:rPr>
              <a:t>relationships</a:t>
            </a:r>
            <a:r>
              <a:rPr lang="en-US" sz="3400" dirty="0" smtClean="0">
                <a:effectLst/>
                <a:latin typeface="Comic Sans MS"/>
                <a:ea typeface="Times New Roman"/>
              </a:rPr>
              <a:t> among </a:t>
            </a:r>
            <a:r>
              <a:rPr lang="en-US" sz="3400" dirty="0" smtClean="0">
                <a:solidFill>
                  <a:srgbClr val="00B0F0"/>
                </a:solidFill>
                <a:effectLst/>
                <a:latin typeface="Comic Sans MS"/>
                <a:ea typeface="Times New Roman"/>
              </a:rPr>
              <a:t>variables</a:t>
            </a:r>
            <a:r>
              <a:rPr lang="en-US" sz="3400" dirty="0" smtClean="0">
                <a:effectLst/>
                <a:latin typeface="Comic Sans MS"/>
                <a:ea typeface="Times New Roman"/>
              </a:rPr>
              <a:t>; make </a:t>
            </a:r>
            <a:r>
              <a:rPr lang="en-US" sz="34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predictions</a:t>
            </a:r>
            <a:endParaRPr lang="en-US" sz="3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0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" y="114885"/>
            <a:ext cx="8947052" cy="62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37097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114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a)   Infer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140" y="4757410"/>
            <a:ext cx="254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b)   </a:t>
            </a:r>
            <a:r>
              <a:rPr lang="en-US" sz="2800" dirty="0" err="1" smtClean="0">
                <a:solidFill>
                  <a:srgbClr val="0000FF"/>
                </a:solidFill>
              </a:rPr>
              <a:t>Descrip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68" y="540002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c)   </a:t>
            </a:r>
            <a:r>
              <a:rPr lang="en-US" sz="2800" dirty="0" err="1" smtClean="0">
                <a:solidFill>
                  <a:srgbClr val="0000FF"/>
                </a:solidFill>
              </a:rPr>
              <a:t>Descrip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467725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9662" y="228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Day 5 Agenda: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GMLT today during WP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Missing Signature Page: </a:t>
            </a:r>
            <a:r>
              <a:rPr lang="en-US" sz="3200" dirty="0" err="1" smtClean="0">
                <a:solidFill>
                  <a:srgbClr val="0000FF"/>
                </a:solidFill>
              </a:rPr>
              <a:t>RiC</a:t>
            </a:r>
            <a:r>
              <a:rPr lang="en-US" sz="3200" dirty="0" smtClean="0">
                <a:solidFill>
                  <a:srgbClr val="0000FF"/>
                </a:solidFill>
              </a:rPr>
              <a:t>, ZS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88482"/>
            <a:ext cx="4091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ffectLst/>
                <a:latin typeface="Comic Sans MS"/>
                <a:ea typeface="Times New Roman"/>
              </a:rPr>
              <a:t>What is</a:t>
            </a:r>
            <a:r>
              <a:rPr lang="en-US" sz="4000" dirty="0" smtClean="0">
                <a:solidFill>
                  <a:srgbClr val="4153FD"/>
                </a:solidFill>
                <a:effectLst/>
                <a:latin typeface="Comic Sans MS"/>
                <a:ea typeface="Times New Roman"/>
              </a:rPr>
              <a:t> Data</a:t>
            </a:r>
            <a:r>
              <a:rPr lang="en-US" sz="4000" dirty="0" smtClean="0">
                <a:effectLst/>
                <a:latin typeface="Comic Sans MS"/>
                <a:ea typeface="Times New Roman"/>
              </a:rPr>
              <a:t>?</a:t>
            </a:r>
            <a:r>
              <a:rPr lang="en-US" sz="4000" dirty="0" smtClean="0">
                <a:solidFill>
                  <a:srgbClr val="4153FD"/>
                </a:solidFill>
                <a:effectLst/>
                <a:latin typeface="Comic Sans MS"/>
                <a:ea typeface="Times New Roman"/>
              </a:rPr>
              <a:t>   </a:t>
            </a:r>
            <a:endParaRPr lang="en-US" sz="4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6668"/>
            <a:ext cx="269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1115315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              characteristics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or 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attributes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that can assume </a:t>
            </a:r>
            <a:r>
              <a:rPr lang="en-US" sz="3600" dirty="0" smtClean="0">
                <a:solidFill>
                  <a:srgbClr val="943634"/>
                </a:solidFill>
                <a:effectLst/>
                <a:latin typeface="Comic Sans MS"/>
                <a:ea typeface="Times New Roman"/>
              </a:rPr>
              <a:t>different values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3" y="3761101"/>
            <a:ext cx="1695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737" y="3788710"/>
            <a:ext cx="7156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Comic Sans MS"/>
                <a:ea typeface="Times New Roman"/>
              </a:rPr>
              <a:t>values that</a:t>
            </a:r>
            <a:r>
              <a:rPr lang="en-US" sz="3600" dirty="0" smtClean="0">
                <a:solidFill>
                  <a:srgbClr val="4153FD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variables</a:t>
            </a:r>
            <a:r>
              <a:rPr lang="en-US" sz="3600" dirty="0" smtClean="0">
                <a:solidFill>
                  <a:srgbClr val="4153FD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can assume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5314925"/>
            <a:ext cx="2790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9067" y="5314925"/>
            <a:ext cx="3951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collection of</a:t>
            </a:r>
            <a:r>
              <a:rPr lang="en-US" sz="3600" dirty="0" smtClean="0">
                <a:solidFill>
                  <a:srgbClr val="4153FD"/>
                </a:solidFill>
                <a:effectLst/>
                <a:latin typeface="Comic Sans MS"/>
                <a:ea typeface="Times New Roman"/>
                <a:cs typeface="Times New Roman"/>
              </a:rPr>
              <a:t> data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88292" y="2897635"/>
            <a:ext cx="739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>Think of this as the question being asked.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592" y="4607575"/>
            <a:ext cx="7924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>Think of this as the response to the question.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543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481818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                    variables whose </a:t>
            </a:r>
            <a:r>
              <a:rPr lang="en-US" sz="3600" dirty="0" smtClean="0">
                <a:solidFill>
                  <a:srgbClr val="E36C0A"/>
                </a:solidFill>
                <a:effectLst/>
                <a:latin typeface="Comic Sans MS"/>
                <a:ea typeface="Times New Roman"/>
                <a:cs typeface="Times New Roman"/>
              </a:rPr>
              <a:t>values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are 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determined by chance</a:t>
            </a:r>
            <a:endParaRPr lang="en-US" sz="3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6814"/>
            <a:ext cx="3105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6065" y="3470375"/>
            <a:ext cx="5697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all </a:t>
            </a:r>
            <a:r>
              <a:rPr lang="en-US" sz="36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  <a:cs typeface="Times New Roman"/>
              </a:rPr>
              <a:t>subjects 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being studied</a:t>
            </a:r>
            <a:endParaRPr lang="en-US" sz="36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61908"/>
            <a:ext cx="2438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2845" y="4871201"/>
            <a:ext cx="6153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</a:rPr>
              <a:t>group of </a:t>
            </a:r>
            <a:r>
              <a:rPr lang="en-US" sz="3600" dirty="0" smtClean="0">
                <a:solidFill>
                  <a:srgbClr val="33CC33"/>
                </a:solidFill>
                <a:effectLst/>
                <a:latin typeface="Comic Sans MS"/>
                <a:ea typeface="Times New Roman"/>
              </a:rPr>
              <a:t>subjects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selected from </a:t>
            </a:r>
            <a:r>
              <a:rPr lang="en-US" sz="3600" dirty="0" smtClean="0">
                <a:solidFill>
                  <a:srgbClr val="E36C0A"/>
                </a:solidFill>
                <a:effectLst/>
                <a:latin typeface="Comic Sans MS"/>
                <a:ea typeface="Times New Roman"/>
              </a:rPr>
              <a:t>population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43699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>Responses assume numerical values.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44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8185" y="0"/>
            <a:ext cx="7831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                                                                             				decision making   process for evaluating 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claims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about a </a:t>
            </a:r>
            <a:r>
              <a:rPr lang="en-US" sz="3600" dirty="0" smtClean="0">
                <a:solidFill>
                  <a:srgbClr val="800080"/>
                </a:solidFill>
                <a:effectLst/>
                <a:latin typeface="Comic Sans MS"/>
                <a:ea typeface="Times New Roman"/>
                <a:cs typeface="Times New Roman"/>
              </a:rPr>
              <a:t>population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; based on 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Comic Sans MS"/>
                <a:ea typeface="Times New Roman"/>
                <a:cs typeface="Times New Roman"/>
              </a:rPr>
              <a:t>data</a:t>
            </a:r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from </a:t>
            </a:r>
            <a:r>
              <a:rPr lang="en-US" sz="3600" dirty="0" smtClean="0">
                <a:solidFill>
                  <a:srgbClr val="993300"/>
                </a:solidFill>
                <a:effectLst/>
                <a:latin typeface="Comic Sans MS"/>
                <a:ea typeface="Times New Roman"/>
                <a:cs typeface="Times New Roman"/>
              </a:rPr>
              <a:t>samples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70792" y="3557647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THIS IS A TOPIC THAT WE WILL SAVE FOR </a:t>
            </a:r>
            <a:r>
              <a:rPr lang="en-US" sz="44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AP STATISTICS</a:t>
            </a:r>
            <a:r>
              <a:rPr lang="en-US" sz="4400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!!</a:t>
            </a:r>
            <a:endParaRPr lang="en-US" sz="4400" dirty="0">
              <a:solidFill>
                <a:srgbClr val="FF006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" y="3557647"/>
            <a:ext cx="803030" cy="6304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477</Words>
  <Application>Microsoft Office PowerPoint</Application>
  <PresentationFormat>On-screen Show (4:3)</PresentationFormat>
  <Paragraphs>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Berlin Sans FB Demi</vt:lpstr>
      <vt:lpstr>Calibri</vt:lpstr>
      <vt:lpstr>Comic Sans MS</vt:lpstr>
      <vt:lpstr>Goudy Stout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Accel Precalculus !!!</dc:title>
  <dc:creator>Mike</dc:creator>
  <cp:lastModifiedBy>temp</cp:lastModifiedBy>
  <cp:revision>142</cp:revision>
  <dcterms:created xsi:type="dcterms:W3CDTF">2014-08-04T00:38:12Z</dcterms:created>
  <dcterms:modified xsi:type="dcterms:W3CDTF">2018-01-09T13:54:39Z</dcterms:modified>
</cp:coreProperties>
</file>