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70" r:id="rId2"/>
    <p:sldId id="256" r:id="rId3"/>
    <p:sldId id="257" r:id="rId4"/>
    <p:sldId id="259" r:id="rId5"/>
    <p:sldId id="258" r:id="rId6"/>
    <p:sldId id="261" r:id="rId7"/>
    <p:sldId id="262" r:id="rId8"/>
    <p:sldId id="260" r:id="rId9"/>
    <p:sldId id="263" r:id="rId10"/>
    <p:sldId id="267" r:id="rId11"/>
    <p:sldId id="264" r:id="rId12"/>
    <p:sldId id="269" r:id="rId13"/>
    <p:sldId id="265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66"/>
    <a:srgbClr val="D60093"/>
    <a:srgbClr val="000099"/>
    <a:srgbClr val="FF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B1E0C7-0A2A-4E99-8E28-BDC7B833AD56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252376-AF13-46E2-A54E-BA8E717BE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43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843-E503-4694-A045-1820E471AFD8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EE4-4418-4E38-AD35-AA4C27794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06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843-E503-4694-A045-1820E471AFD8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EE4-4418-4E38-AD35-AA4C27794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6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843-E503-4694-A045-1820E471AFD8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EE4-4418-4E38-AD35-AA4C27794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5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843-E503-4694-A045-1820E471AFD8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EE4-4418-4E38-AD35-AA4C27794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3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843-E503-4694-A045-1820E471AFD8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EE4-4418-4E38-AD35-AA4C27794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4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843-E503-4694-A045-1820E471AFD8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EE4-4418-4E38-AD35-AA4C27794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1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843-E503-4694-A045-1820E471AFD8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EE4-4418-4E38-AD35-AA4C27794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1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843-E503-4694-A045-1820E471AFD8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EE4-4418-4E38-AD35-AA4C27794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7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843-E503-4694-A045-1820E471AFD8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EE4-4418-4E38-AD35-AA4C27794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9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843-E503-4694-A045-1820E471AFD8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EE4-4418-4E38-AD35-AA4C27794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0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843-E503-4694-A045-1820E471AFD8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3EE4-4418-4E38-AD35-AA4C27794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6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FA843-E503-4694-A045-1820E471AFD8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D3EE4-4418-4E38-AD35-AA4C27794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8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Day 4 AGENDA: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DG2 --- 15 min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0"/>
            <a:ext cx="86201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20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37" y="304800"/>
            <a:ext cx="53149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6576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What is the probability the ELISA test </a:t>
            </a:r>
            <a:r>
              <a:rPr lang="en-US" sz="2400" smtClean="0">
                <a:solidFill>
                  <a:srgbClr val="0033CC"/>
                </a:solidFill>
              </a:rPr>
              <a:t>is </a:t>
            </a:r>
            <a:r>
              <a:rPr lang="en-US" sz="2400" smtClean="0">
                <a:solidFill>
                  <a:srgbClr val="FF0066"/>
                </a:solidFill>
              </a:rPr>
              <a:t>accurate</a:t>
            </a:r>
            <a:r>
              <a:rPr lang="en-US" sz="2400" smtClean="0">
                <a:solidFill>
                  <a:srgbClr val="0033CC"/>
                </a:solidFill>
              </a:rPr>
              <a:t>?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648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P(</a:t>
            </a:r>
            <a:r>
              <a:rPr lang="en-US" sz="2400" dirty="0" smtClean="0">
                <a:solidFill>
                  <a:srgbClr val="00B050"/>
                </a:solidFill>
              </a:rPr>
              <a:t>test positive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and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antibodies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or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smtClean="0">
                <a:solidFill>
                  <a:srgbClr val="D60093"/>
                </a:solidFill>
              </a:rPr>
              <a:t>test negative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smtClean="0">
                <a:solidFill>
                  <a:srgbClr val="D60093"/>
                </a:solidFill>
              </a:rPr>
              <a:t>no antibodies</a:t>
            </a:r>
            <a:r>
              <a:rPr lang="en-US" sz="2400" dirty="0" smtClean="0">
                <a:solidFill>
                  <a:srgbClr val="0033CC"/>
                </a:solidFill>
              </a:rPr>
              <a:t>)</a:t>
            </a:r>
            <a:endParaRPr lang="en-US" sz="2400" dirty="0">
              <a:solidFill>
                <a:srgbClr val="0033CC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63980"/>
              </p:ext>
            </p:extLst>
          </p:nvPr>
        </p:nvGraphicFramePr>
        <p:xfrm>
          <a:off x="352425" y="5562600"/>
          <a:ext cx="85915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4" imgW="3124080" imgH="203040" progId="Equation.3">
                  <p:embed/>
                </p:oleObj>
              </mc:Choice>
              <mc:Fallback>
                <p:oleObj name="Equation" r:id="rId4" imgW="31240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2425" y="5562600"/>
                        <a:ext cx="8591550" cy="558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047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37" y="304800"/>
            <a:ext cx="53149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49124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What is the probability the antibodies were present, given the ELISA test was </a:t>
            </a:r>
            <a:r>
              <a:rPr lang="en-US" sz="2400" dirty="0" smtClean="0">
                <a:solidFill>
                  <a:srgbClr val="FF0000"/>
                </a:solidFill>
              </a:rPr>
              <a:t>positive</a:t>
            </a:r>
            <a:r>
              <a:rPr lang="en-US" sz="2400" dirty="0" smtClean="0">
                <a:solidFill>
                  <a:srgbClr val="0033CC"/>
                </a:solidFill>
              </a:rPr>
              <a:t>?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314851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find the P(</a:t>
            </a:r>
            <a:r>
              <a:rPr lang="en-US" sz="2400" dirty="0" smtClean="0">
                <a:solidFill>
                  <a:srgbClr val="FF0000"/>
                </a:solidFill>
              </a:rPr>
              <a:t>positive</a:t>
            </a:r>
            <a:r>
              <a:rPr lang="en-US" sz="2400" dirty="0" smtClean="0"/>
              <a:t>).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368729"/>
              </p:ext>
            </p:extLst>
          </p:nvPr>
        </p:nvGraphicFramePr>
        <p:xfrm>
          <a:off x="1714500" y="5044248"/>
          <a:ext cx="4393886" cy="442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4" imgW="2019240" imgH="203040" progId="Equation.3">
                  <p:embed/>
                </p:oleObj>
              </mc:Choice>
              <mc:Fallback>
                <p:oleObj name="Equation" r:id="rId4" imgW="20192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4500" y="5044248"/>
                        <a:ext cx="4393886" cy="44215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06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37" y="304800"/>
            <a:ext cx="53149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49124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What is the probability the antibodies were present, given the ELISA test was </a:t>
            </a:r>
            <a:r>
              <a:rPr lang="en-US" sz="2400" dirty="0" smtClean="0">
                <a:solidFill>
                  <a:srgbClr val="FF0000"/>
                </a:solidFill>
              </a:rPr>
              <a:t>positive</a:t>
            </a:r>
            <a:r>
              <a:rPr lang="en-US" sz="2400" dirty="0" smtClean="0">
                <a:solidFill>
                  <a:srgbClr val="0033CC"/>
                </a:solidFill>
              </a:rPr>
              <a:t>?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20" y="4419600"/>
            <a:ext cx="8206160" cy="1079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11" y="4381959"/>
            <a:ext cx="8270169" cy="1627814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0" y="4458634"/>
            <a:ext cx="796055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17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576631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ASSIGNMENT: 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Work on In Class Examples IN NOTES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Begin HW Assignment (WORKSHEET)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QUIZ #1 Wed</a:t>
            </a:r>
          </a:p>
        </p:txBody>
      </p:sp>
      <p:sp>
        <p:nvSpPr>
          <p:cNvPr id="5" name="Rectangle 4"/>
          <p:cNvSpPr/>
          <p:nvPr/>
        </p:nvSpPr>
        <p:spPr>
          <a:xfrm>
            <a:off x="536851" y="3810000"/>
            <a:ext cx="1765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smtClean="0">
                <a:solidFill>
                  <a:srgbClr val="0033CC"/>
                </a:solidFill>
              </a:rPr>
              <a:t>1.     60</a:t>
            </a:r>
            <a:r>
              <a:rPr lang="en-US" sz="3200" dirty="0">
                <a:solidFill>
                  <a:srgbClr val="0033CC"/>
                </a:solidFill>
              </a:rPr>
              <a:t>%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279354" y="381000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 2</a:t>
            </a:r>
            <a:r>
              <a:rPr lang="en-US" sz="3200" dirty="0" smtClean="0">
                <a:solidFill>
                  <a:srgbClr val="0033CC"/>
                </a:solidFill>
              </a:rPr>
              <a:t>.   a)  23.7%     b)  25.6%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29506" y="5076940"/>
            <a:ext cx="2077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smtClean="0">
                <a:solidFill>
                  <a:srgbClr val="0033CC"/>
                </a:solidFill>
              </a:rPr>
              <a:t>3.     39.4%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276600" y="510540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 4</a:t>
            </a:r>
            <a:r>
              <a:rPr lang="en-US" sz="3200" dirty="0" smtClean="0">
                <a:solidFill>
                  <a:srgbClr val="0033CC"/>
                </a:solidFill>
              </a:rPr>
              <a:t>.     a) 53.2%     b) 93.375%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509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Accel Precalc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Unit 1: Statistics &amp; Probability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Lesson 3: Conditional Probability</a:t>
            </a:r>
          </a:p>
          <a:p>
            <a:pPr algn="ctr"/>
            <a:endParaRPr lang="en-US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r>
              <a:rPr lang="en-US" sz="3200" dirty="0" smtClean="0">
                <a:latin typeface="Arial Black" panose="020B0A04020102020204" pitchFamily="34" charset="0"/>
              </a:rPr>
              <a:t>EQ:  What is </a:t>
            </a:r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conditional probability </a:t>
            </a:r>
            <a:r>
              <a:rPr lang="en-US" sz="3200" dirty="0" smtClean="0">
                <a:latin typeface="Arial Black" panose="020B0A04020102020204" pitchFamily="34" charset="0"/>
              </a:rPr>
              <a:t>and how is it calculated?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1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94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FF0066"/>
                </a:solidFill>
              </a:rPr>
              <a:t>Sometimes knowing  the outcome of one event can have an effect on the probability of another event.</a:t>
            </a:r>
            <a:endParaRPr lang="en-US" sz="3200" dirty="0">
              <a:solidFill>
                <a:srgbClr val="FF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46989" cy="104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06005"/>
            <a:ext cx="3276618" cy="246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96" y="2967037"/>
            <a:ext cx="27146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46" y="2884820"/>
            <a:ext cx="28860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83089"/>
            <a:ext cx="3324233" cy="26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4522" y="307253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Find the probability that the student is a member of the band </a:t>
            </a:r>
            <a:r>
              <a:rPr lang="en-US" sz="28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if </a:t>
            </a:r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you know that he or she is on the student council.</a:t>
            </a:r>
            <a:endParaRPr lang="en-US" sz="2800" dirty="0">
              <a:solidFill>
                <a:srgbClr val="000099"/>
              </a:solidFill>
              <a:effectLst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389957"/>
              </p:ext>
            </p:extLst>
          </p:nvPr>
        </p:nvGraphicFramePr>
        <p:xfrm>
          <a:off x="3352800" y="5158025"/>
          <a:ext cx="1295400" cy="1056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8" imgW="482400" imgH="393480" progId="Equation.3">
                  <p:embed/>
                </p:oleObj>
              </mc:Choice>
              <mc:Fallback>
                <p:oleObj name="Equation" r:id="rId8" imgW="4824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52800" y="5158025"/>
                        <a:ext cx="1295400" cy="105677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36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Conditional Probability </a:t>
            </a:r>
            <a:r>
              <a:rPr lang="en-US" sz="3200" dirty="0" smtClean="0">
                <a:latin typeface="Comic Sans MS" panose="030F0702030302020204" pitchFamily="66" charset="0"/>
              </a:rPr>
              <a:t>-  probability that a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second</a:t>
            </a:r>
            <a:r>
              <a:rPr lang="en-US" sz="3200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event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smtClean="0">
                <a:latin typeface="Comic Sans MS" panose="030F0702030302020204" pitchFamily="66" charset="0"/>
              </a:rPr>
              <a:t>will happen </a:t>
            </a:r>
            <a:r>
              <a:rPr lang="en-US" sz="3200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on the condition </a:t>
            </a:r>
            <a:r>
              <a:rPr lang="en-US" sz="3200" dirty="0" smtClean="0">
                <a:latin typeface="Comic Sans MS" panose="030F0702030302020204" pitchFamily="66" charset="0"/>
              </a:rPr>
              <a:t>that a 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first event </a:t>
            </a:r>
            <a:r>
              <a:rPr lang="en-US" sz="3200" dirty="0" smtClean="0">
                <a:latin typeface="Comic Sans MS" panose="030F0702030302020204" pitchFamily="66" charset="0"/>
              </a:rPr>
              <a:t>happened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8" y="2137811"/>
            <a:ext cx="81819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588" y="458238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9"/>
                </a:solidFill>
              </a:rPr>
              <a:t>Therefore    </a:t>
            </a:r>
            <a:endParaRPr lang="en-US" sz="3600" dirty="0">
              <a:solidFill>
                <a:srgbClr val="000099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421899"/>
              </p:ext>
            </p:extLst>
          </p:nvPr>
        </p:nvGraphicFramePr>
        <p:xfrm>
          <a:off x="3001963" y="4613275"/>
          <a:ext cx="45275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4" imgW="1777680" imgH="215640" progId="Equation.3">
                  <p:embed/>
                </p:oleObj>
              </mc:Choice>
              <mc:Fallback>
                <p:oleObj name="Equation" r:id="rId4" imgW="17776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1963" y="4613275"/>
                        <a:ext cx="4527550" cy="5508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54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3000" cy="121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42" y="1905000"/>
            <a:ext cx="4260698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0" y="1899491"/>
            <a:ext cx="4152900" cy="351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97714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16" y="2929373"/>
            <a:ext cx="7381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44" y="4323371"/>
            <a:ext cx="6974417" cy="839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7924" y="5103704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P(sophomore and girl) = 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9661" y="5610232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</a:rPr>
              <a:t>P(junior and girl) = </a:t>
            </a:r>
            <a:endParaRPr lang="en-US" sz="2800" b="1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7924" y="6145387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P(senior and girl) = 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4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7650"/>
            <a:ext cx="31908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28900"/>
            <a:ext cx="6813239" cy="4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6" y="345282"/>
            <a:ext cx="6095353" cy="1178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621632"/>
            <a:ext cx="4722871" cy="861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421" y="2581188"/>
            <a:ext cx="4549053" cy="7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1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35917"/>
              </p:ext>
            </p:extLst>
          </p:nvPr>
        </p:nvGraphicFramePr>
        <p:xfrm>
          <a:off x="1752600" y="304800"/>
          <a:ext cx="555811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Equation" r:id="rId5" imgW="1968480" imgH="215640" progId="Equation.3">
                  <p:embed/>
                </p:oleObj>
              </mc:Choice>
              <mc:Fallback>
                <p:oleObj name="Equation" r:id="rId5" imgW="19684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600" y="304800"/>
                        <a:ext cx="5558118" cy="609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1447799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If and only if </a:t>
            </a:r>
            <a:r>
              <a:rPr lang="en-US" sz="3600" i="1" dirty="0" smtClean="0">
                <a:latin typeface="Comic Sans MS" panose="030F0702030302020204" pitchFamily="66" charset="0"/>
              </a:rPr>
              <a:t>A </a:t>
            </a:r>
            <a:r>
              <a:rPr lang="en-US" sz="3600" dirty="0" smtClean="0">
                <a:latin typeface="Comic Sans MS" panose="030F0702030302020204" pitchFamily="66" charset="0"/>
              </a:rPr>
              <a:t>and</a:t>
            </a:r>
            <a:r>
              <a:rPr lang="en-US" sz="3600" i="1" dirty="0" smtClean="0">
                <a:latin typeface="Comic Sans MS" panose="030F0702030302020204" pitchFamily="66" charset="0"/>
              </a:rPr>
              <a:t> B</a:t>
            </a:r>
            <a:r>
              <a:rPr lang="en-US" sz="3600" dirty="0" smtClean="0">
                <a:latin typeface="Comic Sans MS" panose="030F0702030302020204" pitchFamily="66" charset="0"/>
              </a:rPr>
              <a:t> are 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independent</a:t>
            </a:r>
            <a:r>
              <a:rPr lang="en-US" sz="3600" dirty="0" smtClean="0">
                <a:latin typeface="Comic Sans MS" panose="030F0702030302020204" pitchFamily="66" charset="0"/>
              </a:rPr>
              <a:t> events. </a:t>
            </a:r>
          </a:p>
          <a:p>
            <a:pPr algn="ctr"/>
            <a:endParaRPr lang="en-US" sz="3600" dirty="0">
              <a:latin typeface="Comic Sans MS" panose="030F0702030302020204" pitchFamily="66" charset="0"/>
            </a:endParaRPr>
          </a:p>
          <a:p>
            <a:pPr algn="ctr"/>
            <a:r>
              <a:rPr lang="en-US" sz="3600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WHY?</a:t>
            </a:r>
            <a:endParaRPr lang="en-US" sz="3600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486" y="4103914"/>
            <a:ext cx="83058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3399"/>
                </a:solidFill>
              </a:rPr>
              <a:t>If </a:t>
            </a:r>
            <a:r>
              <a:rPr lang="en-US" sz="3200" b="1" dirty="0" smtClean="0">
                <a:solidFill>
                  <a:srgbClr val="0033CC"/>
                </a:solidFill>
              </a:rPr>
              <a:t>P(B) is the same </a:t>
            </a:r>
            <a:r>
              <a:rPr lang="en-US" sz="3200" dirty="0" smtClean="0">
                <a:solidFill>
                  <a:srgbClr val="FF3399"/>
                </a:solidFill>
              </a:rPr>
              <a:t>whether </a:t>
            </a:r>
            <a:r>
              <a:rPr lang="en-US" sz="3200" b="1" dirty="0" smtClean="0">
                <a:solidFill>
                  <a:srgbClr val="0033CC"/>
                </a:solidFill>
              </a:rPr>
              <a:t>A happened or not</a:t>
            </a:r>
            <a:r>
              <a:rPr lang="en-US" sz="3200" dirty="0" smtClean="0">
                <a:solidFill>
                  <a:srgbClr val="FF3399"/>
                </a:solidFill>
              </a:rPr>
              <a:t>, then A and B must be independent events.</a:t>
            </a:r>
            <a:endParaRPr lang="en-US" sz="32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56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45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Ex. 4  The </a:t>
            </a:r>
            <a:r>
              <a:rPr lang="en-US" sz="2400" i="1" dirty="0">
                <a:solidFill>
                  <a:srgbClr val="000099"/>
                </a:solidFill>
                <a:latin typeface="Comic Sans MS" panose="030F0702030302020204" pitchFamily="66" charset="0"/>
              </a:rPr>
              <a:t>ELISA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 test is used to screen donated blood for the presence of HIV antibodies. When HIV antibodies are present in the blood tested, </a:t>
            </a:r>
            <a:r>
              <a:rPr lang="en-US" sz="2400" i="1" dirty="0">
                <a:solidFill>
                  <a:srgbClr val="000099"/>
                </a:solidFill>
                <a:latin typeface="Comic Sans MS" panose="030F0702030302020204" pitchFamily="66" charset="0"/>
              </a:rPr>
              <a:t>ELISA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 gives a positive result 98% of the time. When HIV antibodies are not present in the blood tested, </a:t>
            </a:r>
            <a:r>
              <a:rPr lang="en-US" sz="2400" i="1" dirty="0">
                <a:solidFill>
                  <a:srgbClr val="000099"/>
                </a:solidFill>
                <a:latin typeface="Comic Sans MS" panose="030F0702030302020204" pitchFamily="66" charset="0"/>
              </a:rPr>
              <a:t>ELISA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 gives a positive result 7% of the time, which is called a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false positive. </a:t>
            </a:r>
            <a:r>
              <a:rPr lang="en-US" sz="24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Suppose 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1 out of every </a:t>
            </a:r>
            <a:r>
              <a:rPr lang="en-US" sz="24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1000</a:t>
            </a:r>
            <a:r>
              <a:rPr lang="en-US" sz="24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units of donated blood actually contains HIV antibodies. </a:t>
            </a:r>
            <a:endParaRPr lang="en-US" sz="2400" dirty="0">
              <a:solidFill>
                <a:srgbClr val="000099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44920"/>
            <a:ext cx="39909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54" y="4267200"/>
            <a:ext cx="23907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54" y="4104758"/>
            <a:ext cx="36004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54" y="4135384"/>
            <a:ext cx="5010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28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1971</TotalTime>
  <Words>337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Algerian</vt:lpstr>
      <vt:lpstr>Arial</vt:lpstr>
      <vt:lpstr>Arial Black</vt:lpstr>
      <vt:lpstr>Calibri</vt:lpstr>
      <vt:lpstr>Comic Sans MS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Oconee County Schools</dc:creator>
  <cp:lastModifiedBy>temp</cp:lastModifiedBy>
  <cp:revision>85</cp:revision>
  <cp:lastPrinted>2014-08-28T12:36:58Z</cp:lastPrinted>
  <dcterms:created xsi:type="dcterms:W3CDTF">2014-08-27T19:58:52Z</dcterms:created>
  <dcterms:modified xsi:type="dcterms:W3CDTF">2018-01-08T14:38:14Z</dcterms:modified>
</cp:coreProperties>
</file>