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handoutMasterIdLst>
    <p:handoutMasterId r:id="rId41"/>
  </p:handoutMasterIdLst>
  <p:sldIdLst>
    <p:sldId id="256" r:id="rId2"/>
    <p:sldId id="258" r:id="rId3"/>
    <p:sldId id="284" r:id="rId4"/>
    <p:sldId id="265" r:id="rId5"/>
    <p:sldId id="266" r:id="rId6"/>
    <p:sldId id="267" r:id="rId7"/>
    <p:sldId id="260" r:id="rId8"/>
    <p:sldId id="290" r:id="rId9"/>
    <p:sldId id="268" r:id="rId10"/>
    <p:sldId id="269" r:id="rId11"/>
    <p:sldId id="270" r:id="rId12"/>
    <p:sldId id="271" r:id="rId13"/>
    <p:sldId id="272" r:id="rId14"/>
    <p:sldId id="299" r:id="rId15"/>
    <p:sldId id="300" r:id="rId16"/>
    <p:sldId id="301" r:id="rId17"/>
    <p:sldId id="291" r:id="rId18"/>
    <p:sldId id="273" r:id="rId19"/>
    <p:sldId id="274" r:id="rId20"/>
    <p:sldId id="275" r:id="rId21"/>
    <p:sldId id="276" r:id="rId22"/>
    <p:sldId id="277" r:id="rId23"/>
    <p:sldId id="278" r:id="rId24"/>
    <p:sldId id="285" r:id="rId25"/>
    <p:sldId id="289" r:id="rId26"/>
    <p:sldId id="292" r:id="rId27"/>
    <p:sldId id="279" r:id="rId28"/>
    <p:sldId id="280" r:id="rId29"/>
    <p:sldId id="286" r:id="rId30"/>
    <p:sldId id="295" r:id="rId31"/>
    <p:sldId id="294" r:id="rId32"/>
    <p:sldId id="293" r:id="rId33"/>
    <p:sldId id="281" r:id="rId34"/>
    <p:sldId id="282" r:id="rId35"/>
    <p:sldId id="283" r:id="rId36"/>
    <p:sldId id="297" r:id="rId37"/>
    <p:sldId id="298" r:id="rId38"/>
    <p:sldId id="287" r:id="rId39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996600"/>
    <a:srgbClr val="996633"/>
    <a:srgbClr val="CC00CC"/>
    <a:srgbClr val="99FF99"/>
    <a:srgbClr val="66FFFF"/>
    <a:srgbClr val="008000"/>
    <a:srgbClr val="FF0066"/>
    <a:srgbClr val="FFFF66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122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2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4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5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6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3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4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5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8.wmf"/><Relationship Id="rId1" Type="http://schemas.openxmlformats.org/officeDocument/2006/relationships/image" Target="../media/image37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772A8FD-2344-452C-AFA6-3CB62A6FCE51}" type="datetimeFigureOut">
              <a:rPr lang="en-US" smtClean="0"/>
              <a:t>1/5/2018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63E9D55-AB27-4B90-A2AF-A7D7C651E7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3668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5B692A-5E40-4853-A95B-384ED61D9A10}" type="datetimeFigureOut">
              <a:rPr lang="en-US" smtClean="0"/>
              <a:t>1/5/2018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9C12CB-B5A2-4CC8-931D-F7B1DD2CA3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6468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89107-6D19-4BC8-9CD8-E39A3CE0041E}" type="datetimeFigureOut">
              <a:rPr lang="en-US" smtClean="0"/>
              <a:t>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10139-6F96-4713-86E0-8A06134087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5410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89107-6D19-4BC8-9CD8-E39A3CE0041E}" type="datetimeFigureOut">
              <a:rPr lang="en-US" smtClean="0"/>
              <a:t>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10139-6F96-4713-86E0-8A06134087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8027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89107-6D19-4BC8-9CD8-E39A3CE0041E}" type="datetimeFigureOut">
              <a:rPr lang="en-US" smtClean="0"/>
              <a:t>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10139-6F96-4713-86E0-8A06134087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678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89107-6D19-4BC8-9CD8-E39A3CE0041E}" type="datetimeFigureOut">
              <a:rPr lang="en-US" smtClean="0"/>
              <a:t>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10139-6F96-4713-86E0-8A06134087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985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89107-6D19-4BC8-9CD8-E39A3CE0041E}" type="datetimeFigureOut">
              <a:rPr lang="en-US" smtClean="0"/>
              <a:t>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10139-6F96-4713-86E0-8A06134087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4293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89107-6D19-4BC8-9CD8-E39A3CE0041E}" type="datetimeFigureOut">
              <a:rPr lang="en-US" smtClean="0"/>
              <a:t>1/5/2018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10139-6F96-4713-86E0-8A06134087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75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89107-6D19-4BC8-9CD8-E39A3CE0041E}" type="datetimeFigureOut">
              <a:rPr lang="en-US" smtClean="0"/>
              <a:t>1/5/2018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10139-6F96-4713-86E0-8A06134087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4434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89107-6D19-4BC8-9CD8-E39A3CE0041E}" type="datetimeFigureOut">
              <a:rPr lang="en-US" smtClean="0"/>
              <a:t>1/5/2018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10139-6F96-4713-86E0-8A06134087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6042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89107-6D19-4BC8-9CD8-E39A3CE0041E}" type="datetimeFigureOut">
              <a:rPr lang="en-US" smtClean="0"/>
              <a:t>1/5/2018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10139-6F96-4713-86E0-8A06134087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6505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89107-6D19-4BC8-9CD8-E39A3CE0041E}" type="datetimeFigureOut">
              <a:rPr lang="en-US" smtClean="0"/>
              <a:t>1/5/2018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10139-6F96-4713-86E0-8A06134087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982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89107-6D19-4BC8-9CD8-E39A3CE0041E}" type="datetimeFigureOut">
              <a:rPr lang="en-US" smtClean="0"/>
              <a:t>1/5/2018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10139-6F96-4713-86E0-8A06134087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1201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>
            <a:alpha val="3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389107-6D19-4BC8-9CD8-E39A3CE0041E}" type="datetimeFigureOut">
              <a:rPr lang="en-US" smtClean="0"/>
              <a:t>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E10139-6F96-4713-86E0-8A06134087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072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image" Target="../media/image14.png"/><Relationship Id="rId7" Type="http://schemas.openxmlformats.org/officeDocument/2006/relationships/image" Target="../media/image1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13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6.png"/><Relationship Id="rId4" Type="http://schemas.openxmlformats.org/officeDocument/2006/relationships/image" Target="../media/image17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4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23.w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oleObject" Target="../embeddings/oleObject9.bin"/><Relationship Id="rId7" Type="http://schemas.openxmlformats.org/officeDocument/2006/relationships/image" Target="../media/image3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39.png"/><Relationship Id="rId4" Type="http://schemas.openxmlformats.org/officeDocument/2006/relationships/image" Target="../media/image37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4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54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55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56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63.png"/><Relationship Id="rId4" Type="http://schemas.openxmlformats.org/officeDocument/2006/relationships/image" Target="../media/image62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64.w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65.w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66.w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73.wmf"/><Relationship Id="rId4" Type="http://schemas.openxmlformats.org/officeDocument/2006/relationships/oleObject" Target="../embeddings/oleObject19.bin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74.wmf"/><Relationship Id="rId4" Type="http://schemas.openxmlformats.org/officeDocument/2006/relationships/oleObject" Target="../embeddings/oleObject20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75.wmf"/><Relationship Id="rId4" Type="http://schemas.openxmlformats.org/officeDocument/2006/relationships/oleObject" Target="../embeddings/oleObject21.bin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9.wmf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8200" y="304800"/>
            <a:ext cx="7543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Accel Precalculus</a:t>
            </a:r>
          </a:p>
          <a:p>
            <a:pPr algn="ctr"/>
            <a:r>
              <a:rPr lang="en-US" sz="3200" b="1" dirty="0" smtClean="0">
                <a:solidFill>
                  <a:srgbClr val="7030A0"/>
                </a:solidFill>
              </a:rPr>
              <a:t>Unit 1:  Probability and Statistics</a:t>
            </a:r>
          </a:p>
          <a:p>
            <a:pPr algn="ctr"/>
            <a:r>
              <a:rPr lang="en-US" sz="3200" b="1" dirty="0" smtClean="0">
                <a:solidFill>
                  <a:srgbClr val="00B050"/>
                </a:solidFill>
              </a:rPr>
              <a:t>Lesson 2: Probability</a:t>
            </a:r>
            <a:endParaRPr lang="en-US" sz="3200" b="1" dirty="0">
              <a:solidFill>
                <a:srgbClr val="00B05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2362200"/>
            <a:ext cx="8153400" cy="1569660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EQ: How do you find probability of </a:t>
            </a:r>
            <a:r>
              <a:rPr lang="en-US" sz="3200" b="1" dirty="0" smtClean="0">
                <a:solidFill>
                  <a:srgbClr val="CC00CC"/>
                </a:solidFill>
              </a:rPr>
              <a:t>mutually</a:t>
            </a:r>
            <a:r>
              <a:rPr lang="en-US" sz="3200" b="1" dirty="0" smtClean="0"/>
              <a:t> </a:t>
            </a:r>
            <a:r>
              <a:rPr lang="en-US" sz="3200" b="1" dirty="0" smtClean="0">
                <a:solidFill>
                  <a:srgbClr val="CC00CC"/>
                </a:solidFill>
              </a:rPr>
              <a:t>exclusive events</a:t>
            </a:r>
            <a:r>
              <a:rPr lang="en-US" sz="3200" b="1" dirty="0" smtClean="0"/>
              <a:t>, </a:t>
            </a:r>
            <a:r>
              <a:rPr lang="en-US" sz="3200" b="1" dirty="0" smtClean="0">
                <a:solidFill>
                  <a:srgbClr val="0000FF"/>
                </a:solidFill>
              </a:rPr>
              <a:t>independent events</a:t>
            </a:r>
            <a:r>
              <a:rPr lang="en-US" sz="3200" b="1" dirty="0" smtClean="0"/>
              <a:t>, and 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</a:rPr>
              <a:t>complements of event</a:t>
            </a:r>
            <a:r>
              <a:rPr lang="en-US" sz="3200" b="1" dirty="0" smtClean="0"/>
              <a:t>?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875400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4799"/>
            <a:ext cx="6248400" cy="680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63395"/>
            <a:ext cx="8991600" cy="619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49844" y="2133600"/>
            <a:ext cx="1809750" cy="2886075"/>
          </a:xfrm>
          <a:prstGeom prst="rect">
            <a:avLst/>
          </a:prstGeom>
        </p:spPr>
      </p:pic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4207290"/>
              </p:ext>
            </p:extLst>
          </p:nvPr>
        </p:nvGraphicFramePr>
        <p:xfrm>
          <a:off x="1076325" y="2251075"/>
          <a:ext cx="2395538" cy="1068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72" name="Equation" r:id="rId6" imgW="939600" imgH="419040" progId="Equation.3">
                  <p:embed/>
                </p:oleObj>
              </mc:Choice>
              <mc:Fallback>
                <p:oleObj name="Equation" r:id="rId6" imgW="939600" imgH="419040" progId="Equation.3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076325" y="2251075"/>
                        <a:ext cx="2395538" cy="1068388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6692222"/>
              </p:ext>
            </p:extLst>
          </p:nvPr>
        </p:nvGraphicFramePr>
        <p:xfrm>
          <a:off x="1125538" y="3702050"/>
          <a:ext cx="2817812" cy="100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73" name="Equation" r:id="rId8" imgW="1104840" imgH="393480" progId="Equation.3">
                  <p:embed/>
                </p:oleObj>
              </mc:Choice>
              <mc:Fallback>
                <p:oleObj name="Equation" r:id="rId8" imgW="1104840" imgH="393480" progId="Equation.3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125538" y="3702050"/>
                        <a:ext cx="2817812" cy="10033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78589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5800" y="1050667"/>
            <a:ext cx="8229600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When tossing three coins, find the probability of getting </a:t>
            </a:r>
            <a:r>
              <a:rPr lang="en-US" sz="3200" dirty="0" smtClean="0">
                <a:solidFill>
                  <a:srgbClr val="FF0000"/>
                </a:solidFill>
              </a:rPr>
              <a:t>exactly two heads</a:t>
            </a:r>
            <a:r>
              <a:rPr lang="en-US" sz="3200" dirty="0" smtClean="0"/>
              <a:t>.   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914400" y="3184268"/>
            <a:ext cx="3581400" cy="584775"/>
          </a:xfrm>
          <a:prstGeom prst="rect">
            <a:avLst/>
          </a:prstGeom>
          <a:solidFill>
            <a:srgbClr val="66FFFF"/>
          </a:solidFill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solidFill>
                  <a:srgbClr val="FF0000"/>
                </a:solidFill>
              </a:rPr>
              <a:t>E</a:t>
            </a:r>
            <a:r>
              <a:rPr lang="en-US" sz="3200" dirty="0" smtClean="0">
                <a:solidFill>
                  <a:srgbClr val="FF0000"/>
                </a:solidFill>
              </a:rPr>
              <a:t> = { HTT, THT, TTH}</a:t>
            </a:r>
            <a:endParaRPr lang="en-US" sz="3200" dirty="0">
              <a:solidFill>
                <a:srgbClr val="FF0000"/>
              </a:solidFill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3501985"/>
              </p:ext>
            </p:extLst>
          </p:nvPr>
        </p:nvGraphicFramePr>
        <p:xfrm>
          <a:off x="831850" y="4495800"/>
          <a:ext cx="3286125" cy="88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" name="Equation" r:id="rId3" imgW="1460160" imgH="393480" progId="Equation.3">
                  <p:embed/>
                </p:oleObj>
              </mc:Choice>
              <mc:Fallback>
                <p:oleObj name="Equation" r:id="rId3" imgW="1460160" imgH="393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31850" y="4495800"/>
                        <a:ext cx="3286125" cy="885825"/>
                      </a:xfrm>
                      <a:prstGeom prst="rect">
                        <a:avLst/>
                      </a:prstGeom>
                      <a:solidFill>
                        <a:srgbClr val="66FFFF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817756" y="2316033"/>
            <a:ext cx="8305800" cy="584775"/>
          </a:xfrm>
          <a:prstGeom prst="rect">
            <a:avLst/>
          </a:prstGeom>
          <a:solidFill>
            <a:srgbClr val="66FFFF"/>
          </a:solidFill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solidFill>
                  <a:srgbClr val="FF0000"/>
                </a:solidFill>
              </a:rPr>
              <a:t>S</a:t>
            </a:r>
            <a:r>
              <a:rPr lang="en-US" sz="3200" dirty="0" smtClean="0">
                <a:solidFill>
                  <a:srgbClr val="FF0000"/>
                </a:solidFill>
              </a:rPr>
              <a:t> = { HHH, HHT, HTH, HTT, TTT, THT, TTH, THH}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456" y="118393"/>
            <a:ext cx="2284956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5838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851586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0"/>
            <a:ext cx="2209799" cy="175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424" y="3810000"/>
            <a:ext cx="790575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361049"/>
            <a:ext cx="2362200" cy="25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117" y="5314217"/>
            <a:ext cx="7858125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6781800" y="4495800"/>
            <a:ext cx="12954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609600" y="4800600"/>
            <a:ext cx="12954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252179" y="4724400"/>
            <a:ext cx="12954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01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47349" y="1412557"/>
            <a:ext cx="7482305" cy="1077218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3200" dirty="0" smtClean="0"/>
              <a:t>When tossing a six-sided die twice, find the </a:t>
            </a:r>
          </a:p>
          <a:p>
            <a:r>
              <a:rPr lang="en-US" sz="3200" dirty="0"/>
              <a:t>p</a:t>
            </a:r>
            <a:r>
              <a:rPr lang="en-US" sz="3200" dirty="0" smtClean="0"/>
              <a:t>robability the </a:t>
            </a:r>
            <a:r>
              <a:rPr lang="en-US" sz="3200" dirty="0">
                <a:solidFill>
                  <a:srgbClr val="FF0000"/>
                </a:solidFill>
              </a:rPr>
              <a:t>sum is </a:t>
            </a:r>
            <a:r>
              <a:rPr lang="en-US" sz="3200" dirty="0" smtClean="0">
                <a:solidFill>
                  <a:srgbClr val="FF0000"/>
                </a:solidFill>
              </a:rPr>
              <a:t>5</a:t>
            </a:r>
            <a:r>
              <a:rPr lang="en-US" sz="3200" dirty="0" smtClean="0"/>
              <a:t>.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226905" y="2819400"/>
            <a:ext cx="5253037" cy="584775"/>
          </a:xfrm>
          <a:prstGeom prst="rect">
            <a:avLst/>
          </a:prstGeom>
          <a:solidFill>
            <a:srgbClr val="66FFFF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E = { (1, 4),(2, 3), (3, 2), (4, 1)}</a:t>
            </a:r>
            <a:endParaRPr lang="en-US" sz="3200" dirty="0">
              <a:solidFill>
                <a:srgbClr val="FF0000"/>
              </a:solidFill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7866215"/>
              </p:ext>
            </p:extLst>
          </p:nvPr>
        </p:nvGraphicFramePr>
        <p:xfrm>
          <a:off x="247349" y="4648200"/>
          <a:ext cx="2114550" cy="88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10" name="Equation" r:id="rId3" imgW="939600" imgH="393480" progId="Equation.3">
                  <p:embed/>
                </p:oleObj>
              </mc:Choice>
              <mc:Fallback>
                <p:oleObj name="Equation" r:id="rId3" imgW="939600" imgH="393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7349" y="4648200"/>
                        <a:ext cx="2114550" cy="885825"/>
                      </a:xfrm>
                      <a:prstGeom prst="rect">
                        <a:avLst/>
                      </a:prstGeom>
                      <a:solidFill>
                        <a:srgbClr val="66FFFF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603488" y="2822453"/>
            <a:ext cx="3326916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**RECALL the </a:t>
            </a:r>
            <a:r>
              <a:rPr lang="en-US" sz="3200" dirty="0" smtClean="0">
                <a:solidFill>
                  <a:srgbClr val="0000FF"/>
                </a:solidFill>
              </a:rPr>
              <a:t>FCP</a:t>
            </a:r>
            <a:r>
              <a:rPr lang="en-US" sz="3200" dirty="0" smtClean="0">
                <a:solidFill>
                  <a:srgbClr val="FF0000"/>
                </a:solidFill>
              </a:rPr>
              <a:t>:</a:t>
            </a:r>
            <a:endParaRPr lang="en-US" sz="3200" dirty="0">
              <a:solidFill>
                <a:srgbClr val="FF0000"/>
              </a:solidFill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6651900"/>
              </p:ext>
            </p:extLst>
          </p:nvPr>
        </p:nvGraphicFramePr>
        <p:xfrm>
          <a:off x="4136154" y="3733800"/>
          <a:ext cx="4794250" cy="633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11" name="Equation" r:id="rId5" imgW="1536480" imgH="203040" progId="Equation.3">
                  <p:embed/>
                </p:oleObj>
              </mc:Choice>
              <mc:Fallback>
                <p:oleObj name="Equation" r:id="rId5" imgW="1536480" imgH="2030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136154" y="3733800"/>
                        <a:ext cx="4794250" cy="633413"/>
                      </a:xfrm>
                      <a:prstGeom prst="rect">
                        <a:avLst/>
                      </a:prstGeom>
                      <a:solidFill>
                        <a:srgbClr val="66FFFF"/>
                      </a:solidFill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224" y="303277"/>
            <a:ext cx="2284956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3547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23962" y="152400"/>
            <a:ext cx="6553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u="sng" dirty="0" smtClean="0"/>
              <a:t>DAY 3 AGENDA: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rgbClr val="0000FF"/>
                </a:solidFill>
              </a:rPr>
              <a:t>DG1 --- 15 minutes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rgbClr val="0000FF"/>
                </a:solidFill>
              </a:rPr>
              <a:t>Finish U1 L2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rgbClr val="0000FF"/>
                </a:solidFill>
              </a:rPr>
              <a:t>Begin U1 L3</a:t>
            </a:r>
            <a:endParaRPr lang="en-US" sz="3600" dirty="0">
              <a:solidFill>
                <a:srgbClr val="0000FF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2362200"/>
            <a:ext cx="8391525" cy="439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632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837" y="342900"/>
            <a:ext cx="8696325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4206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975" y="1014412"/>
            <a:ext cx="8782050" cy="482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2826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228600"/>
            <a:ext cx="4267880" cy="30469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Ex. Assume that a dart will land on the dartboard at the right and that each point on the dartboard is equally likely to be hit.  </a:t>
            </a:r>
          </a:p>
          <a:p>
            <a:r>
              <a:rPr lang="en-US" sz="2400" b="1" dirty="0" smtClean="0"/>
              <a:t>Find the probability of a dart landing in region A, the outer ring.</a:t>
            </a:r>
            <a:endParaRPr lang="en-US" sz="2400" b="1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04800"/>
            <a:ext cx="4210050" cy="361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7908" y="3581400"/>
            <a:ext cx="5181600" cy="461665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RECALL:  </a:t>
            </a:r>
            <a:r>
              <a:rPr lang="en-US" sz="2400" dirty="0" smtClean="0">
                <a:solidFill>
                  <a:srgbClr val="0000FF"/>
                </a:solidFill>
              </a:rPr>
              <a:t>Area of a Circle = __________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33800" y="3455862"/>
            <a:ext cx="686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sym typeface="Symbol"/>
              </a:rPr>
              <a:t></a:t>
            </a:r>
            <a:r>
              <a:rPr lang="en-US" sz="2800" b="1" i="1" dirty="0" smtClean="0">
                <a:solidFill>
                  <a:srgbClr val="FF0000"/>
                </a:solidFill>
                <a:sym typeface="Symbol"/>
              </a:rPr>
              <a:t>r</a:t>
            </a:r>
            <a:r>
              <a:rPr lang="en-US" sz="2800" b="1" i="1" baseline="30000" dirty="0" smtClean="0">
                <a:solidFill>
                  <a:srgbClr val="FF0000"/>
                </a:solidFill>
                <a:sym typeface="Symbol"/>
              </a:rPr>
              <a:t>2</a:t>
            </a:r>
            <a:endParaRPr lang="en-US" sz="2800" b="1" i="1" baseline="30000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43" y="4232501"/>
            <a:ext cx="3690257" cy="946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0950" y="4255245"/>
            <a:ext cx="28860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7025" y="4321920"/>
            <a:ext cx="2393967" cy="783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57" y="5486400"/>
            <a:ext cx="8730343" cy="533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9493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216" y="147866"/>
            <a:ext cx="8395943" cy="196454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4338225"/>
            <a:ext cx="6934200" cy="138194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4908" y="2016995"/>
            <a:ext cx="8979092" cy="1077007"/>
          </a:xfrm>
          <a:prstGeom prst="rect">
            <a:avLst/>
          </a:prstGeom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0306263"/>
              </p:ext>
            </p:extLst>
          </p:nvPr>
        </p:nvGraphicFramePr>
        <p:xfrm>
          <a:off x="722313" y="3271838"/>
          <a:ext cx="4775200" cy="93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6" name="Equation" r:id="rId6" imgW="2209680" imgH="431640" progId="Equation.3">
                  <p:embed/>
                </p:oleObj>
              </mc:Choice>
              <mc:Fallback>
                <p:oleObj name="Equation" r:id="rId6" imgW="2209680" imgH="431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22313" y="3271838"/>
                        <a:ext cx="4775200" cy="9334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22324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599" y="1313117"/>
            <a:ext cx="9087039" cy="138499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2800" dirty="0"/>
              <a:t>A bag contains one green two yellow, and three red marbles. </a:t>
            </a:r>
            <a:endParaRPr lang="en-US" sz="2800" dirty="0" smtClean="0"/>
          </a:p>
          <a:p>
            <a:r>
              <a:rPr lang="en-US" sz="2800" dirty="0" smtClean="0"/>
              <a:t> </a:t>
            </a:r>
            <a:r>
              <a:rPr lang="en-US" sz="2800" dirty="0"/>
              <a:t>You draw </a:t>
            </a:r>
            <a:r>
              <a:rPr lang="en-US" sz="2800" dirty="0" smtClean="0"/>
              <a:t>two </a:t>
            </a:r>
            <a:r>
              <a:rPr lang="en-US" sz="2800" dirty="0"/>
              <a:t>marbles (without replacement</a:t>
            </a:r>
            <a:r>
              <a:rPr lang="en-US" sz="2800" dirty="0" smtClean="0"/>
              <a:t>). </a:t>
            </a:r>
            <a:r>
              <a:rPr lang="en-US" sz="2800" dirty="0"/>
              <a:t>Find the </a:t>
            </a:r>
            <a:endParaRPr lang="en-US" sz="2800" dirty="0" smtClean="0"/>
          </a:p>
          <a:p>
            <a:r>
              <a:rPr lang="en-US" sz="2800" dirty="0" smtClean="0"/>
              <a:t>probability </a:t>
            </a:r>
            <a:r>
              <a:rPr lang="en-US" sz="2800" dirty="0"/>
              <a:t>of </a:t>
            </a:r>
            <a:r>
              <a:rPr lang="en-US" sz="2800" dirty="0">
                <a:solidFill>
                  <a:srgbClr val="FF0000"/>
                </a:solidFill>
              </a:rPr>
              <a:t>obtaining two red marbles</a:t>
            </a:r>
            <a:r>
              <a:rPr lang="en-US" sz="2800" dirty="0"/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419600" y="2836558"/>
            <a:ext cx="4381500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NOTE: No Replacement!</a:t>
            </a:r>
            <a:endParaRPr lang="en-US" sz="3200" b="1" dirty="0">
              <a:solidFill>
                <a:srgbClr val="FF0000"/>
              </a:solidFill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045413"/>
              </p:ext>
            </p:extLst>
          </p:nvPr>
        </p:nvGraphicFramePr>
        <p:xfrm>
          <a:off x="685800" y="3591609"/>
          <a:ext cx="4171950" cy="88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55" name="Equation" r:id="rId3" imgW="1854000" imgH="393480" progId="Equation.3">
                  <p:embed/>
                </p:oleObj>
              </mc:Choice>
              <mc:Fallback>
                <p:oleObj name="Equation" r:id="rId3" imgW="1854000" imgH="393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85800" y="3591609"/>
                        <a:ext cx="4171950" cy="885825"/>
                      </a:xfrm>
                      <a:prstGeom prst="rect">
                        <a:avLst/>
                      </a:prstGeom>
                      <a:solidFill>
                        <a:srgbClr val="66FFFF"/>
                      </a:solidFill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7718" y="3416026"/>
            <a:ext cx="2279274" cy="1236993"/>
          </a:xfrm>
          <a:prstGeom prst="rect">
            <a:avLst/>
          </a:prstGeom>
        </p:spPr>
      </p:pic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7501570"/>
              </p:ext>
            </p:extLst>
          </p:nvPr>
        </p:nvGraphicFramePr>
        <p:xfrm>
          <a:off x="228600" y="5514685"/>
          <a:ext cx="4345363" cy="12415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56" name="Equation" r:id="rId6" imgW="1511280" imgH="431640" progId="Equation.3">
                  <p:embed/>
                </p:oleObj>
              </mc:Choice>
              <mc:Fallback>
                <p:oleObj name="Equation" r:id="rId6" imgW="1511280" imgH="431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28600" y="5514685"/>
                        <a:ext cx="4345363" cy="1241532"/>
                      </a:xfrm>
                      <a:prstGeom prst="rect">
                        <a:avLst/>
                      </a:prstGeom>
                      <a:solidFill>
                        <a:srgbClr val="66FFFF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065337" y="4653019"/>
            <a:ext cx="5413564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o</a:t>
            </a:r>
            <a:r>
              <a:rPr lang="en-US" sz="3200" b="1" dirty="0" smtClean="0">
                <a:solidFill>
                  <a:srgbClr val="FF0000"/>
                </a:solidFill>
              </a:rPr>
              <a:t>r you can use combinations:</a:t>
            </a:r>
            <a:endParaRPr lang="en-US" sz="3200" b="1" dirty="0">
              <a:solidFill>
                <a:srgbClr val="FF0000"/>
              </a:solidFill>
            </a:endParaRPr>
          </a:p>
        </p:txBody>
      </p:sp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224" y="303277"/>
            <a:ext cx="2284956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9937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1055241"/>
            <a:ext cx="84582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How do some businesses, such as life insurance companies, and gambling establishments, make dependable profits on events that seem unpredictable?</a:t>
            </a:r>
            <a:endParaRPr lang="en-US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28600" y="3200400"/>
            <a:ext cx="8305800" cy="2862322"/>
          </a:xfrm>
          <a:prstGeom prst="rect">
            <a:avLst/>
          </a:prstGeom>
          <a:solidFill>
            <a:srgbClr val="66FFFF"/>
          </a:solidFill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00FF"/>
                </a:solidFill>
              </a:rPr>
              <a:t>B</a:t>
            </a:r>
            <a:r>
              <a:rPr lang="en-US" sz="3600" dirty="0" smtClean="0">
                <a:solidFill>
                  <a:srgbClr val="0000FF"/>
                </a:solidFill>
              </a:rPr>
              <a:t>usinesses have discovered that the overall likelihood, or </a:t>
            </a:r>
            <a:r>
              <a:rPr lang="en-US" sz="3600" b="1" dirty="0" smtClean="0">
                <a:solidFill>
                  <a:srgbClr val="FF0066"/>
                </a:solidFill>
              </a:rPr>
              <a:t>probability</a:t>
            </a:r>
            <a:r>
              <a:rPr lang="en-US" sz="3600" dirty="0" smtClean="0">
                <a:solidFill>
                  <a:srgbClr val="0000FF"/>
                </a:solidFill>
              </a:rPr>
              <a:t>,</a:t>
            </a:r>
            <a:r>
              <a:rPr lang="en-US" sz="3600" dirty="0" smtClean="0">
                <a:solidFill>
                  <a:srgbClr val="FF0066"/>
                </a:solidFill>
              </a:rPr>
              <a:t> </a:t>
            </a:r>
            <a:r>
              <a:rPr lang="en-US" sz="3600" dirty="0" smtClean="0">
                <a:solidFill>
                  <a:srgbClr val="0000FF"/>
                </a:solidFill>
              </a:rPr>
              <a:t>of an event can be discovered by observing the results of a </a:t>
            </a:r>
            <a:r>
              <a:rPr lang="en-US" sz="3600" b="1" dirty="0" smtClean="0">
                <a:solidFill>
                  <a:srgbClr val="FF0000"/>
                </a:solidFill>
              </a:rPr>
              <a:t>large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</a:rPr>
              <a:t>number of repetitions </a:t>
            </a:r>
            <a:r>
              <a:rPr lang="en-US" sz="3600" dirty="0" smtClean="0">
                <a:solidFill>
                  <a:srgbClr val="0000FF"/>
                </a:solidFill>
              </a:rPr>
              <a:t>of the situation in which the event may occur.</a:t>
            </a:r>
            <a:endParaRPr lang="en-US" sz="3600" dirty="0">
              <a:solidFill>
                <a:srgbClr val="0000FF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80975"/>
            <a:ext cx="6781800" cy="791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7022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1000"/>
            <a:ext cx="8191500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895600"/>
            <a:ext cx="7962900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477000" y="4710630"/>
            <a:ext cx="1371600" cy="584775"/>
          </a:xfrm>
          <a:prstGeom prst="rect">
            <a:avLst/>
          </a:prstGeom>
          <a:solidFill>
            <a:srgbClr val="66FFFF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WHY? </a:t>
            </a:r>
            <a:endParaRPr lang="en-US" sz="3200" dirty="0">
              <a:solidFill>
                <a:srgbClr val="FF0000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609600" y="1752600"/>
            <a:ext cx="12954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6705600" y="3810000"/>
            <a:ext cx="6858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905000" y="2165044"/>
            <a:ext cx="6858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438400" y="4419600"/>
            <a:ext cx="22098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438400" y="4800600"/>
            <a:ext cx="12954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438400" y="5295405"/>
            <a:ext cx="12954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990600" y="1447800"/>
            <a:ext cx="12192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4592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599"/>
            <a:ext cx="8229600" cy="133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103" y="3276600"/>
            <a:ext cx="3063793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073" y="1895475"/>
            <a:ext cx="1378927" cy="414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4303" y="1752600"/>
            <a:ext cx="5257800" cy="1369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5950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8286750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447800"/>
            <a:ext cx="3276600" cy="2236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257" y="3581400"/>
            <a:ext cx="80295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81000" y="4546312"/>
            <a:ext cx="4724400" cy="584775"/>
          </a:xfrm>
          <a:prstGeom prst="rect">
            <a:avLst/>
          </a:prstGeom>
          <a:solidFill>
            <a:srgbClr val="66FFFF"/>
          </a:solidFill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solidFill>
                  <a:srgbClr val="FF0000"/>
                </a:solidFill>
              </a:rPr>
              <a:t>a)  n(E)</a:t>
            </a:r>
            <a:r>
              <a:rPr lang="en-US" sz="3200" dirty="0" smtClean="0">
                <a:solidFill>
                  <a:srgbClr val="FF0000"/>
                </a:solidFill>
              </a:rPr>
              <a:t> = 157      </a:t>
            </a:r>
            <a:r>
              <a:rPr lang="en-US" sz="3200" i="1" dirty="0" smtClean="0">
                <a:solidFill>
                  <a:srgbClr val="FF0000"/>
                </a:solidFill>
              </a:rPr>
              <a:t>n(S</a:t>
            </a:r>
            <a:r>
              <a:rPr lang="en-US" sz="3200" dirty="0" smtClean="0">
                <a:solidFill>
                  <a:srgbClr val="FF0000"/>
                </a:solidFill>
              </a:rPr>
              <a:t>) = 529</a:t>
            </a:r>
            <a:endParaRPr lang="en-US" sz="3200" dirty="0">
              <a:solidFill>
                <a:srgbClr val="FF0000"/>
              </a:solidFill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4751176"/>
              </p:ext>
            </p:extLst>
          </p:nvPr>
        </p:nvGraphicFramePr>
        <p:xfrm>
          <a:off x="533400" y="5333999"/>
          <a:ext cx="3644900" cy="1141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8" name="Equation" r:id="rId6" imgW="1257120" imgH="393480" progId="Equation.3">
                  <p:embed/>
                </p:oleObj>
              </mc:Choice>
              <mc:Fallback>
                <p:oleObj name="Equation" r:id="rId6" imgW="1257120" imgH="393480" progId="Equation.3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33400" y="5333999"/>
                        <a:ext cx="3644900" cy="1141413"/>
                      </a:xfrm>
                      <a:prstGeom prst="rect">
                        <a:avLst/>
                      </a:prstGeom>
                      <a:solidFill>
                        <a:srgbClr val="66FFFF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59462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7989"/>
            <a:ext cx="368389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05000"/>
            <a:ext cx="132397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174" y="2735582"/>
            <a:ext cx="7286625" cy="98722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7174" y="2733786"/>
            <a:ext cx="7689931" cy="1990614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4724400" y="4038600"/>
            <a:ext cx="19812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3202979" y="4343400"/>
            <a:ext cx="19812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552589"/>
            <a:ext cx="7696200" cy="4133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9875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536127"/>
            <a:ext cx="853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 ***Combination because </a:t>
            </a:r>
            <a:r>
              <a:rPr lang="en-US" sz="3200" dirty="0" smtClean="0">
                <a:solidFill>
                  <a:srgbClr val="0000FF"/>
                </a:solidFill>
              </a:rPr>
              <a:t>ORDER</a:t>
            </a:r>
            <a:r>
              <a:rPr lang="en-US" sz="3200" dirty="0" smtClean="0">
                <a:solidFill>
                  <a:srgbClr val="FF0000"/>
                </a:solidFill>
              </a:rPr>
              <a:t> doesn’t matter</a:t>
            </a:r>
            <a:endParaRPr lang="en-US" sz="3200" dirty="0">
              <a:solidFill>
                <a:srgbClr val="FF0000"/>
              </a:solidFill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6159575"/>
              </p:ext>
            </p:extLst>
          </p:nvPr>
        </p:nvGraphicFramePr>
        <p:xfrm>
          <a:off x="1558131" y="4190701"/>
          <a:ext cx="5037138" cy="2460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8" name="Equation" r:id="rId3" imgW="2209680" imgH="1079280" progId="Equation.3">
                  <p:embed/>
                </p:oleObj>
              </mc:Choice>
              <mc:Fallback>
                <p:oleObj name="Equation" r:id="rId3" imgW="2209680" imgH="10792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58131" y="4190701"/>
                        <a:ext cx="5037138" cy="2460625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62000" y="152400"/>
            <a:ext cx="80772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 shipment of 12 microwave ovens contains three defective ovens. A high school has ordered four of these ovens, and because each is identically packaged, the selection is random.  What are the following probabilities?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228600" y="2439231"/>
            <a:ext cx="769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a)  probability </a:t>
            </a:r>
            <a:r>
              <a:rPr lang="en-US" sz="3200" b="1" dirty="0" smtClean="0">
                <a:solidFill>
                  <a:srgbClr val="FF0000"/>
                </a:solidFill>
              </a:rPr>
              <a:t>all four </a:t>
            </a:r>
            <a:r>
              <a:rPr lang="en-US" sz="3200" dirty="0" smtClean="0"/>
              <a:t>microwaves are good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732495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4729517"/>
              </p:ext>
            </p:extLst>
          </p:nvPr>
        </p:nvGraphicFramePr>
        <p:xfrm>
          <a:off x="457200" y="4418769"/>
          <a:ext cx="5248445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07" name="Equation" r:id="rId3" imgW="1892160" imgH="431640" progId="Equation.3">
                  <p:embed/>
                </p:oleObj>
              </mc:Choice>
              <mc:Fallback>
                <p:oleObj name="Equation" r:id="rId3" imgW="1892160" imgH="431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7200" y="4418769"/>
                        <a:ext cx="5248445" cy="9906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-13010" y="3429000"/>
            <a:ext cx="853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 ***Combination because </a:t>
            </a:r>
            <a:r>
              <a:rPr lang="en-US" sz="3200" b="1" dirty="0" smtClean="0">
                <a:solidFill>
                  <a:srgbClr val="0000FF"/>
                </a:solidFill>
              </a:rPr>
              <a:t>ORDER</a:t>
            </a:r>
            <a:r>
              <a:rPr lang="en-US" sz="3200" b="1" dirty="0" smtClean="0">
                <a:solidFill>
                  <a:srgbClr val="FF0000"/>
                </a:solidFill>
              </a:rPr>
              <a:t> doesn’t matter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0" y="152400"/>
            <a:ext cx="80772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 shipment of 12 microwave ovens contains three defective ovens. A high school has ordered four of these ovens, and because each is identically packaged, the selection is random.  What are the following probabilities?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406090" y="2511775"/>
            <a:ext cx="769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b)  probability </a:t>
            </a:r>
            <a:r>
              <a:rPr lang="en-US" sz="3200" b="1" dirty="0" smtClean="0">
                <a:solidFill>
                  <a:srgbClr val="FF0000"/>
                </a:solidFill>
              </a:rPr>
              <a:t>exactly 2 </a:t>
            </a:r>
            <a:r>
              <a:rPr lang="en-US" sz="3200" dirty="0" smtClean="0"/>
              <a:t>microwaves are good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135515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5859592"/>
              </p:ext>
            </p:extLst>
          </p:nvPr>
        </p:nvGraphicFramePr>
        <p:xfrm>
          <a:off x="609600" y="4114800"/>
          <a:ext cx="7080250" cy="1922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03" name="Equation" r:id="rId3" imgW="2552400" imgH="838080" progId="Equation.3">
                  <p:embed/>
                </p:oleObj>
              </mc:Choice>
              <mc:Fallback>
                <p:oleObj name="Equation" r:id="rId3" imgW="2552400" imgH="8380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9600" y="4114800"/>
                        <a:ext cx="7080250" cy="1922463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28600" y="3231862"/>
            <a:ext cx="853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 ***Combination because </a:t>
            </a:r>
            <a:r>
              <a:rPr lang="en-US" sz="3200" b="1" dirty="0" smtClean="0">
                <a:solidFill>
                  <a:srgbClr val="0000FF"/>
                </a:solidFill>
              </a:rPr>
              <a:t>ORDER</a:t>
            </a:r>
            <a:r>
              <a:rPr lang="en-US" sz="3200" b="1" dirty="0" smtClean="0">
                <a:solidFill>
                  <a:srgbClr val="FF0000"/>
                </a:solidFill>
              </a:rPr>
              <a:t> doesn’t matter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149725" y="6150760"/>
            <a:ext cx="1108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C00CC"/>
                </a:solidFill>
              </a:rPr>
              <a:t>a</a:t>
            </a:r>
            <a:r>
              <a:rPr lang="en-US" b="1" dirty="0" smtClean="0">
                <a:solidFill>
                  <a:srgbClr val="CC00CC"/>
                </a:solidFill>
              </a:rPr>
              <a:t>ll 4 good</a:t>
            </a:r>
            <a:endParaRPr lang="en-US" b="1" dirty="0">
              <a:solidFill>
                <a:srgbClr val="CC00CC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81601" y="615076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C00CC"/>
                </a:solidFill>
              </a:rPr>
              <a:t> 3 good</a:t>
            </a:r>
            <a:endParaRPr lang="en-US" b="1" dirty="0">
              <a:solidFill>
                <a:srgbClr val="CC00CC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43600" y="615076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C00CC"/>
                </a:solidFill>
              </a:rPr>
              <a:t> 2 good</a:t>
            </a:r>
            <a:endParaRPr lang="en-US" b="1" dirty="0">
              <a:solidFill>
                <a:srgbClr val="CC00CC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163030"/>
            <a:ext cx="81534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 shipment of 12 microwave ovens contains three defective ovens. A high school has ordered four of these ovens, and because each is identically packaged, the selection is random.  What are the following probabilities?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406090" y="2511775"/>
            <a:ext cx="81283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c)  probability </a:t>
            </a:r>
            <a:r>
              <a:rPr lang="en-US" sz="3200" b="1" dirty="0" smtClean="0">
                <a:solidFill>
                  <a:srgbClr val="FF0000"/>
                </a:solidFill>
              </a:rPr>
              <a:t>at least 2 </a:t>
            </a:r>
            <a:r>
              <a:rPr lang="en-US" sz="3200" dirty="0" smtClean="0"/>
              <a:t>microwaves are good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872318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8" grpId="0"/>
      <p:bldP spid="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8105775" cy="169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012" y="2971800"/>
            <a:ext cx="8058150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Connector 3"/>
          <p:cNvCxnSpPr/>
          <p:nvPr/>
        </p:nvCxnSpPr>
        <p:spPr>
          <a:xfrm>
            <a:off x="5791200" y="990600"/>
            <a:ext cx="6858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5638800" y="3962400"/>
            <a:ext cx="10668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2514600" y="4343400"/>
            <a:ext cx="10668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813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800247"/>
            <a:ext cx="8229600" cy="444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" y="509493"/>
            <a:ext cx="8549308" cy="14620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866" y="509493"/>
            <a:ext cx="8610600" cy="2884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835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1066800"/>
            <a:ext cx="8153400" cy="13849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Two integers from 1 through 40 are chosen at random by a random number generator. Find the following probabilities.</a:t>
            </a:r>
            <a:endParaRPr lang="en-US" sz="28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3446425"/>
              </p:ext>
            </p:extLst>
          </p:nvPr>
        </p:nvGraphicFramePr>
        <p:xfrm>
          <a:off x="1447800" y="4572000"/>
          <a:ext cx="3857740" cy="8481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97" name="Equation" r:id="rId3" imgW="1790640" imgH="393480" progId="Equation.3">
                  <p:embed/>
                </p:oleObj>
              </mc:Choice>
              <mc:Fallback>
                <p:oleObj name="Equation" r:id="rId3" imgW="1790640" imgH="393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47800" y="4572000"/>
                        <a:ext cx="3857740" cy="848156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57200" y="3048000"/>
            <a:ext cx="67502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a)  probability that </a:t>
            </a:r>
            <a:r>
              <a:rPr lang="en-US" sz="2800" b="1" dirty="0" smtClean="0">
                <a:solidFill>
                  <a:srgbClr val="FF0000"/>
                </a:solidFill>
              </a:rPr>
              <a:t>both numbers </a:t>
            </a:r>
            <a:r>
              <a:rPr lang="en-US" sz="2800" dirty="0" smtClean="0"/>
              <a:t>are even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488" y="49907"/>
            <a:ext cx="2279650" cy="84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2705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3914" y="121622"/>
            <a:ext cx="777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u="sng" dirty="0" smtClean="0">
                <a:solidFill>
                  <a:srgbClr val="6633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New Terminology</a:t>
            </a:r>
            <a:r>
              <a:rPr lang="en-US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:</a:t>
            </a:r>
            <a:endParaRPr lang="en-US" sz="28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644842"/>
            <a:ext cx="8382000" cy="46166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                  DEFINITION				EXAMPLE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1117393"/>
            <a:ext cx="4724400" cy="95410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Trial: </a:t>
            </a:r>
            <a:r>
              <a:rPr lang="en-US" sz="2800" dirty="0" smtClean="0">
                <a:solidFill>
                  <a:srgbClr val="0000FF"/>
                </a:solidFill>
              </a:rPr>
              <a:t>a </a:t>
            </a:r>
            <a:r>
              <a:rPr lang="en-US" sz="2800" b="1" dirty="0" smtClean="0">
                <a:solidFill>
                  <a:srgbClr val="FF0000"/>
                </a:solidFill>
              </a:rPr>
              <a:t>systematic opportunity </a:t>
            </a:r>
            <a:r>
              <a:rPr lang="en-US" sz="2800" dirty="0" smtClean="0">
                <a:solidFill>
                  <a:srgbClr val="0000FF"/>
                </a:solidFill>
              </a:rPr>
              <a:t>for an event to occur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91200" y="1143000"/>
            <a:ext cx="2514600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r</a:t>
            </a:r>
            <a:r>
              <a:rPr lang="en-US" sz="2800" dirty="0" smtClean="0">
                <a:solidFill>
                  <a:srgbClr val="0000FF"/>
                </a:solidFill>
              </a:rPr>
              <a:t>olling a die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38799" y="2145191"/>
            <a:ext cx="3374573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r</a:t>
            </a:r>
            <a:r>
              <a:rPr lang="en-US" sz="2800" dirty="0" smtClean="0">
                <a:solidFill>
                  <a:srgbClr val="0000FF"/>
                </a:solidFill>
              </a:rPr>
              <a:t>olling a die 10 times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" y="2888550"/>
            <a:ext cx="4724400" cy="954107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Sample Space:</a:t>
            </a:r>
            <a:r>
              <a:rPr lang="en-US" sz="2800" dirty="0" smtClean="0"/>
              <a:t> </a:t>
            </a:r>
            <a:r>
              <a:rPr lang="en-US" sz="2800" dirty="0" smtClean="0">
                <a:solidFill>
                  <a:srgbClr val="0000FF"/>
                </a:solidFill>
              </a:rPr>
              <a:t>the set of all possible outcomes of an event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38800" y="3048000"/>
            <a:ext cx="3200400" cy="523220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1, 2, 3, 4, 5, 6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1257" y="4038600"/>
            <a:ext cx="4724400" cy="1384995"/>
          </a:xfrm>
          <a:prstGeom prst="rect">
            <a:avLst/>
          </a:prstGeom>
          <a:solidFill>
            <a:srgbClr val="99FF99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Event: </a:t>
            </a:r>
            <a:r>
              <a:rPr lang="en-US" sz="2800" dirty="0" smtClean="0">
                <a:solidFill>
                  <a:srgbClr val="0000FF"/>
                </a:solidFill>
              </a:rPr>
              <a:t>an individual outcome or any specified combination of outcomes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08172" y="4049485"/>
            <a:ext cx="3505200" cy="1384995"/>
          </a:xfrm>
          <a:prstGeom prst="rect">
            <a:avLst/>
          </a:prstGeom>
          <a:solidFill>
            <a:srgbClr val="99FF99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r</a:t>
            </a:r>
            <a:r>
              <a:rPr lang="en-US" sz="2800" dirty="0" smtClean="0">
                <a:solidFill>
                  <a:srgbClr val="0000FF"/>
                </a:solidFill>
              </a:rPr>
              <a:t>olling a 3</a:t>
            </a:r>
          </a:p>
          <a:p>
            <a:endParaRPr lang="en-US" sz="2800" dirty="0">
              <a:solidFill>
                <a:srgbClr val="0000FF"/>
              </a:solidFill>
            </a:endParaRPr>
          </a:p>
          <a:p>
            <a:r>
              <a:rPr lang="en-US" sz="2800" dirty="0">
                <a:solidFill>
                  <a:srgbClr val="0000FF"/>
                </a:solidFill>
              </a:rPr>
              <a:t>r</a:t>
            </a:r>
            <a:r>
              <a:rPr lang="en-US" sz="2800" dirty="0" smtClean="0">
                <a:solidFill>
                  <a:srgbClr val="0000FF"/>
                </a:solidFill>
              </a:rPr>
              <a:t>olling a 3 </a:t>
            </a:r>
            <a:r>
              <a:rPr lang="en-US" sz="2800" b="1" i="1" dirty="0" smtClean="0">
                <a:solidFill>
                  <a:srgbClr val="0000FF"/>
                </a:solidFill>
              </a:rPr>
              <a:t>or</a:t>
            </a:r>
            <a:r>
              <a:rPr lang="en-US" sz="2800" dirty="0" smtClean="0">
                <a:solidFill>
                  <a:srgbClr val="0000FF"/>
                </a:solidFill>
              </a:rPr>
              <a:t> rolling a 5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6943" y="5715000"/>
            <a:ext cx="7772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Outcomes are </a:t>
            </a:r>
            <a:r>
              <a:rPr lang="en-US" sz="2800" b="1" i="1" dirty="0" smtClean="0">
                <a:solidFill>
                  <a:srgbClr val="FF0066"/>
                </a:solidFill>
              </a:rPr>
              <a:t>random</a:t>
            </a:r>
            <a:r>
              <a:rPr lang="en-US" sz="2800" dirty="0" smtClean="0">
                <a:solidFill>
                  <a:srgbClr val="0000FF"/>
                </a:solidFill>
              </a:rPr>
              <a:t> if all possible outcomes are equally likely.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4800" y="2157135"/>
            <a:ext cx="4953000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Experiment: </a:t>
            </a:r>
            <a:r>
              <a:rPr lang="en-US" sz="2800" dirty="0" smtClean="0">
                <a:solidFill>
                  <a:srgbClr val="0000FF"/>
                </a:solidFill>
              </a:rPr>
              <a:t>one or more </a:t>
            </a:r>
            <a:r>
              <a:rPr lang="en-US" sz="2800" b="1" dirty="0" smtClean="0">
                <a:solidFill>
                  <a:srgbClr val="FF0000"/>
                </a:solidFill>
              </a:rPr>
              <a:t>trials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6684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/>
      <p:bldP spid="1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381000"/>
            <a:ext cx="8153400" cy="13849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Two integers from 1 through 40 are chosen at random by a random number generator. Find the following probabilities.</a:t>
            </a:r>
            <a:endParaRPr lang="en-US" sz="2800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3246363"/>
              </p:ext>
            </p:extLst>
          </p:nvPr>
        </p:nvGraphicFramePr>
        <p:xfrm>
          <a:off x="457200" y="3302912"/>
          <a:ext cx="7278688" cy="84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1" name="Equation" r:id="rId3" imgW="3377880" imgH="393480" progId="Equation.3">
                  <p:embed/>
                </p:oleObj>
              </mc:Choice>
              <mc:Fallback>
                <p:oleObj name="Equation" r:id="rId3" imgW="3377880" imgH="393480" progId="Equation.3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7200" y="3302912"/>
                        <a:ext cx="7278688" cy="847725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57200" y="2057400"/>
            <a:ext cx="850280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b) probability that </a:t>
            </a:r>
            <a:r>
              <a:rPr lang="en-US" sz="2800" dirty="0" smtClean="0">
                <a:solidFill>
                  <a:srgbClr val="FF0000"/>
                </a:solidFill>
              </a:rPr>
              <a:t>one number is even </a:t>
            </a:r>
            <a:r>
              <a:rPr lang="en-US" sz="2800" b="1" i="1" dirty="0" smtClean="0">
                <a:solidFill>
                  <a:srgbClr val="0000FF"/>
                </a:solidFill>
              </a:rPr>
              <a:t>or</a:t>
            </a:r>
            <a:r>
              <a:rPr lang="en-US" sz="2800" dirty="0" smtClean="0"/>
              <a:t> </a:t>
            </a:r>
            <a:r>
              <a:rPr lang="en-US" sz="2800" dirty="0" smtClean="0">
                <a:solidFill>
                  <a:srgbClr val="FF0000"/>
                </a:solidFill>
              </a:rPr>
              <a:t>one number </a:t>
            </a:r>
          </a:p>
          <a:p>
            <a:r>
              <a:rPr lang="en-US" sz="2800" dirty="0" smtClean="0"/>
              <a:t>     </a:t>
            </a:r>
            <a:r>
              <a:rPr lang="en-US" sz="2800" dirty="0" smtClean="0">
                <a:solidFill>
                  <a:srgbClr val="FF0000"/>
                </a:solidFill>
              </a:rPr>
              <a:t>is odd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9128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381000"/>
            <a:ext cx="8153400" cy="13849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Two integers from 1 through 40 are chosen at random by a random number generator. Find the following probabilities.</a:t>
            </a:r>
            <a:endParaRPr lang="en-US" sz="2800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5070975"/>
              </p:ext>
            </p:extLst>
          </p:nvPr>
        </p:nvGraphicFramePr>
        <p:xfrm>
          <a:off x="1066800" y="3715340"/>
          <a:ext cx="4979988" cy="84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8" name="Equation" r:id="rId3" imgW="2311200" imgH="393480" progId="Equation.3">
                  <p:embed/>
                </p:oleObj>
              </mc:Choice>
              <mc:Fallback>
                <p:oleObj name="Equation" r:id="rId3" imgW="2311200" imgH="393480" progId="Equation.3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66800" y="3715340"/>
                        <a:ext cx="4979988" cy="847725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38060" y="2517373"/>
            <a:ext cx="80013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</a:t>
            </a:r>
            <a:r>
              <a:rPr lang="en-US" sz="2800" dirty="0" smtClean="0"/>
              <a:t>)  probability that </a:t>
            </a:r>
            <a:r>
              <a:rPr lang="en-US" sz="2800" b="1" dirty="0" smtClean="0">
                <a:solidFill>
                  <a:srgbClr val="FF0000"/>
                </a:solidFill>
              </a:rPr>
              <a:t>both numbers are less than 30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8544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381000"/>
            <a:ext cx="8153400" cy="13849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Two integers from 1 through 40 are chosen at random by a random number generator. Find the following probabilities.</a:t>
            </a:r>
            <a:endParaRPr lang="en-US" sz="2800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599287"/>
              </p:ext>
            </p:extLst>
          </p:nvPr>
        </p:nvGraphicFramePr>
        <p:xfrm>
          <a:off x="762000" y="3124200"/>
          <a:ext cx="5035550" cy="84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35" name="Equation" r:id="rId3" imgW="2336760" imgH="393480" progId="Equation.3">
                  <p:embed/>
                </p:oleObj>
              </mc:Choice>
              <mc:Fallback>
                <p:oleObj name="Equation" r:id="rId3" imgW="2336760" imgH="393480" progId="Equation.3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62000" y="3124200"/>
                        <a:ext cx="5035550" cy="847725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83994" y="2037064"/>
            <a:ext cx="82742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d</a:t>
            </a:r>
            <a:r>
              <a:rPr lang="en-US" sz="2800" dirty="0" smtClean="0"/>
              <a:t>)  probability that the </a:t>
            </a:r>
            <a:r>
              <a:rPr lang="en-US" sz="2800" b="1" dirty="0" smtClean="0">
                <a:solidFill>
                  <a:srgbClr val="FF0000"/>
                </a:solidFill>
              </a:rPr>
              <a:t>same number is chosen twice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6322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57200"/>
            <a:ext cx="8524875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" y="3124200"/>
            <a:ext cx="8134350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Connector 3"/>
          <p:cNvCxnSpPr/>
          <p:nvPr/>
        </p:nvCxnSpPr>
        <p:spPr>
          <a:xfrm>
            <a:off x="1143000" y="1600200"/>
            <a:ext cx="6858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6400800" y="1577248"/>
            <a:ext cx="6858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538689" y="1905000"/>
            <a:ext cx="6858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800600" y="1893066"/>
            <a:ext cx="1676400" cy="1193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676400" y="2209800"/>
            <a:ext cx="6858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7239000" y="4038600"/>
            <a:ext cx="6858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224489" y="4724400"/>
            <a:ext cx="6858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676400" y="2590800"/>
            <a:ext cx="8382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5358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702" y="304800"/>
            <a:ext cx="8267700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63176"/>
            <a:ext cx="8286750" cy="442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8063" y="1952625"/>
            <a:ext cx="8475887" cy="176165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3004" y="1963175"/>
            <a:ext cx="8117595" cy="2858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914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0166"/>
            <a:ext cx="2279650" cy="84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4309" y="4978849"/>
            <a:ext cx="7694783" cy="584775"/>
          </a:xfrm>
          <a:prstGeom prst="rect">
            <a:avLst/>
          </a:prstGeom>
          <a:solidFill>
            <a:srgbClr val="66FFFF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7030A0"/>
                </a:solidFill>
              </a:rPr>
              <a:t>P(available) = 0.9             P(not available) = 0.1</a:t>
            </a:r>
            <a:endParaRPr lang="en-US" sz="3200" dirty="0">
              <a:solidFill>
                <a:srgbClr val="7030A0"/>
              </a:solidFill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800431"/>
              </p:ext>
            </p:extLst>
          </p:nvPr>
        </p:nvGraphicFramePr>
        <p:xfrm>
          <a:off x="609600" y="5922407"/>
          <a:ext cx="4724400" cy="5801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16" name="Equation" r:id="rId4" imgW="1968480" imgH="241200" progId="Equation.3">
                  <p:embed/>
                </p:oleObj>
              </mc:Choice>
              <mc:Fallback>
                <p:oleObj name="Equation" r:id="rId4" imgW="1968480" imgH="241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09600" y="5922407"/>
                        <a:ext cx="4724400" cy="580159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152400" y="990822"/>
            <a:ext cx="86868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Comic Sans MS" panose="030F0702030302020204" pitchFamily="66" charset="0"/>
                <a:ea typeface="Times New Roman" panose="02020603050405020304" pitchFamily="18" charset="0"/>
              </a:rPr>
              <a:t>A fire company keeps two rescue vehicles to serve the community.  Because the demand on the company’s time and the chance of mechanical failure, the probability that a specific vehicle is available when needed is 90%.  If the availability of one vehicle is </a:t>
            </a:r>
            <a:r>
              <a:rPr lang="en-US" sz="2800" i="1" dirty="0">
                <a:latin typeface="Comic Sans MS" panose="030F0702030302020204" pitchFamily="66" charset="0"/>
                <a:ea typeface="Times New Roman" panose="02020603050405020304" pitchFamily="18" charset="0"/>
              </a:rPr>
              <a:t>independent</a:t>
            </a:r>
            <a:r>
              <a:rPr lang="en-US" sz="2800" dirty="0">
                <a:latin typeface="Comic Sans MS" panose="030F0702030302020204" pitchFamily="66" charset="0"/>
                <a:ea typeface="Times New Roman" panose="02020603050405020304" pitchFamily="18" charset="0"/>
              </a:rPr>
              <a:t> of the other, find the following probabilities.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00434" y="4217731"/>
            <a:ext cx="30540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r>
              <a:rPr lang="en-US" sz="2800" dirty="0" smtClean="0">
                <a:latin typeface="Comic Sans MS" panose="030F0702030302020204" pitchFamily="66" charset="0"/>
                <a:ea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both </a:t>
            </a:r>
            <a:r>
              <a:rPr lang="en-US" sz="2800" b="1" dirty="0">
                <a:solidFill>
                  <a:srgbClr val="FF0000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available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8711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0166"/>
            <a:ext cx="2279650" cy="84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3400" y="4453803"/>
            <a:ext cx="7694783" cy="584775"/>
          </a:xfrm>
          <a:prstGeom prst="rect">
            <a:avLst/>
          </a:prstGeom>
          <a:solidFill>
            <a:srgbClr val="66FFFF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7030A0"/>
                </a:solidFill>
              </a:rPr>
              <a:t>P(available) = 0.9             P(not available) = 0.1</a:t>
            </a:r>
            <a:endParaRPr lang="en-US" sz="3200" dirty="0">
              <a:solidFill>
                <a:srgbClr val="7030A0"/>
              </a:solidFill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687049"/>
              </p:ext>
            </p:extLst>
          </p:nvPr>
        </p:nvGraphicFramePr>
        <p:xfrm>
          <a:off x="537117" y="5338638"/>
          <a:ext cx="5780963" cy="6588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2" name="Equation" r:id="rId4" imgW="2120760" imgH="241200" progId="Equation.3">
                  <p:embed/>
                </p:oleObj>
              </mc:Choice>
              <mc:Fallback>
                <p:oleObj name="Equation" r:id="rId4" imgW="2120760" imgH="241200" progId="Equation.3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37117" y="5338638"/>
                        <a:ext cx="5780963" cy="658845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/>
          <p:nvPr/>
        </p:nvSpPr>
        <p:spPr>
          <a:xfrm>
            <a:off x="304800" y="1186573"/>
            <a:ext cx="821848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Comic Sans MS" panose="030F0702030302020204" pitchFamily="66" charset="0"/>
                <a:ea typeface="Times New Roman" panose="02020603050405020304" pitchFamily="18" charset="0"/>
              </a:rPr>
              <a:t>A fire company keeps two rescue vehicles to serve the community.  Because the demand on the company’s time and the chance of mechanical failure, the probability that a specific vehicle is available when needed is 90%.  If the availability of one vehicle is </a:t>
            </a:r>
            <a:r>
              <a:rPr lang="en-US" sz="2400" i="1" dirty="0">
                <a:latin typeface="Comic Sans MS" panose="030F0702030302020204" pitchFamily="66" charset="0"/>
                <a:ea typeface="Times New Roman" panose="02020603050405020304" pitchFamily="18" charset="0"/>
              </a:rPr>
              <a:t>independent</a:t>
            </a:r>
            <a:r>
              <a:rPr lang="en-US" sz="2400" dirty="0">
                <a:latin typeface="Comic Sans MS" panose="030F0702030302020204" pitchFamily="66" charset="0"/>
                <a:ea typeface="Times New Roman" panose="02020603050405020304" pitchFamily="18" charset="0"/>
              </a:rPr>
              <a:t> of the other, find the following probabilities.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33400" y="3630522"/>
            <a:ext cx="36199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>
                <a:latin typeface="Comic Sans MS" panose="030F0702030302020204" pitchFamily="66" charset="0"/>
                <a:ea typeface="Times New Roman" panose="02020603050405020304" pitchFamily="18" charset="0"/>
              </a:rPr>
              <a:t>b)  </a:t>
            </a:r>
            <a:r>
              <a:rPr lang="en-US" sz="2800" b="1" dirty="0" smtClean="0">
                <a:solidFill>
                  <a:srgbClr val="FF0000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neither available</a:t>
            </a:r>
            <a:endParaRPr lang="en-US" sz="2800" b="1" dirty="0">
              <a:solidFill>
                <a:srgbClr val="FF0000"/>
              </a:solidFill>
              <a:latin typeface="Comic Sans MS" panose="030F0702030302020204" pitchFamily="66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8382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0166"/>
            <a:ext cx="2279650" cy="84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6217" y="5250608"/>
            <a:ext cx="7694783" cy="584775"/>
          </a:xfrm>
          <a:prstGeom prst="rect">
            <a:avLst/>
          </a:prstGeom>
          <a:solidFill>
            <a:srgbClr val="66FFFF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7030A0"/>
                </a:solidFill>
              </a:rPr>
              <a:t>P(available) = 0.9             P(not available) = 0.1</a:t>
            </a:r>
            <a:endParaRPr lang="en-US" sz="3200" dirty="0">
              <a:solidFill>
                <a:srgbClr val="7030A0"/>
              </a:solidFill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7272500"/>
              </p:ext>
            </p:extLst>
          </p:nvPr>
        </p:nvGraphicFramePr>
        <p:xfrm>
          <a:off x="219075" y="6019800"/>
          <a:ext cx="7737475" cy="47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8" name="Equation" r:id="rId4" imgW="3340080" imgH="203040" progId="Equation.3">
                  <p:embed/>
                </p:oleObj>
              </mc:Choice>
              <mc:Fallback>
                <p:oleObj name="Equation" r:id="rId4" imgW="3340080" imgH="203040" progId="Equation.3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9075" y="6019800"/>
                        <a:ext cx="7737475" cy="471488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/>
          <p:nvPr/>
        </p:nvSpPr>
        <p:spPr>
          <a:xfrm>
            <a:off x="304800" y="1116218"/>
            <a:ext cx="821848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Comic Sans MS" panose="030F0702030302020204" pitchFamily="66" charset="0"/>
                <a:ea typeface="Times New Roman" panose="02020603050405020304" pitchFamily="18" charset="0"/>
              </a:rPr>
              <a:t>A fire company keeps two rescue vehicles to serve the community.  Because the demand on the company’s time and the chance of mechanical failure, the probability that a specific vehicle is available when needed is 90%.  If the availability of one vehicle is </a:t>
            </a:r>
            <a:r>
              <a:rPr lang="en-US" sz="2400" i="1" dirty="0">
                <a:latin typeface="Comic Sans MS" panose="030F0702030302020204" pitchFamily="66" charset="0"/>
                <a:ea typeface="Times New Roman" panose="02020603050405020304" pitchFamily="18" charset="0"/>
              </a:rPr>
              <a:t>independent</a:t>
            </a:r>
            <a:r>
              <a:rPr lang="en-US" sz="2400" dirty="0">
                <a:latin typeface="Comic Sans MS" panose="030F0702030302020204" pitchFamily="66" charset="0"/>
                <a:ea typeface="Times New Roman" panose="02020603050405020304" pitchFamily="18" charset="0"/>
              </a:rPr>
              <a:t> of the other, find the following probabilities.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09600" y="3529390"/>
            <a:ext cx="44502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latin typeface="Comic Sans MS" panose="030F0702030302020204" pitchFamily="66" charset="0"/>
                <a:ea typeface="Times New Roman" panose="02020603050405020304" pitchFamily="18" charset="0"/>
              </a:rPr>
              <a:t>c</a:t>
            </a:r>
            <a:r>
              <a:rPr lang="en-US" sz="2800" dirty="0" smtClean="0">
                <a:latin typeface="Comic Sans MS" panose="030F0702030302020204" pitchFamily="66" charset="0"/>
                <a:ea typeface="Times New Roman" panose="02020603050405020304" pitchFamily="18" charset="0"/>
              </a:rPr>
              <a:t>)  </a:t>
            </a:r>
            <a:r>
              <a:rPr lang="en-US" sz="2800" b="1" dirty="0" smtClean="0">
                <a:solidFill>
                  <a:srgbClr val="FF0000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at least one available</a:t>
            </a:r>
            <a:endParaRPr lang="en-US" sz="2800" b="1" dirty="0">
              <a:solidFill>
                <a:srgbClr val="FF0000"/>
              </a:solidFill>
              <a:latin typeface="Comic Sans MS" panose="030F0702030302020204" pitchFamily="66" charset="0"/>
              <a:ea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64231" y="4052610"/>
            <a:ext cx="6550969" cy="95410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R="0" lvl="0" algn="ctr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0000FF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m</a:t>
            </a:r>
            <a:r>
              <a:rPr lang="en-US" sz="2800" dirty="0" smtClean="0">
                <a:solidFill>
                  <a:srgbClr val="0000FF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eans the same as the </a:t>
            </a:r>
          </a:p>
          <a:p>
            <a:pPr marR="0" lvl="0" algn="ctr"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>
                <a:solidFill>
                  <a:srgbClr val="FF0000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complement of NONE AVAILABLE</a:t>
            </a:r>
            <a:endParaRPr lang="en-US" sz="2800" dirty="0">
              <a:solidFill>
                <a:srgbClr val="FF0000"/>
              </a:solidFill>
              <a:latin typeface="Comic Sans MS" panose="030F0702030302020204" pitchFamily="66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8554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18586"/>
            <a:ext cx="84582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 smtClean="0">
                <a:solidFill>
                  <a:srgbClr val="0000FF"/>
                </a:solidFill>
                <a:latin typeface="Berlin Sans FB" panose="020E0602020502020306" pitchFamily="34" charset="0"/>
              </a:rPr>
              <a:t>ASSIGNMENT:</a:t>
            </a:r>
          </a:p>
          <a:p>
            <a:r>
              <a:rPr lang="en-US" sz="4200" dirty="0" smtClean="0">
                <a:solidFill>
                  <a:srgbClr val="CC00CC"/>
                </a:solidFill>
                <a:latin typeface="Berlin Sans FB" panose="020E0602020502020306" pitchFamily="34" charset="0"/>
              </a:rPr>
              <a:t>p. 682 – 685 </a:t>
            </a:r>
          </a:p>
          <a:p>
            <a:r>
              <a:rPr lang="en-US" sz="4200" dirty="0" smtClean="0">
                <a:solidFill>
                  <a:srgbClr val="CC00CC"/>
                </a:solidFill>
                <a:latin typeface="Berlin Sans FB" panose="020E0602020502020306" pitchFamily="34" charset="0"/>
              </a:rPr>
              <a:t>#6, 10, 18, 23, 24, </a:t>
            </a:r>
          </a:p>
          <a:p>
            <a:r>
              <a:rPr lang="en-US" sz="4200" dirty="0" smtClean="0">
                <a:solidFill>
                  <a:srgbClr val="CC00CC"/>
                </a:solidFill>
                <a:latin typeface="Berlin Sans FB" panose="020E0602020502020306" pitchFamily="34" charset="0"/>
              </a:rPr>
              <a:t>41, 50, 51, 55</a:t>
            </a:r>
            <a:endParaRPr lang="en-US" sz="4200" dirty="0">
              <a:solidFill>
                <a:srgbClr val="CC00CC"/>
              </a:solidFill>
              <a:latin typeface="Berlin Sans FB" panose="020E0602020502020306" pitchFamily="34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4576" y="180279"/>
            <a:ext cx="2468824" cy="2248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2696242"/>
            <a:ext cx="7772400" cy="4067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631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174" y="457200"/>
            <a:ext cx="7736867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7952" y="2209798"/>
            <a:ext cx="1828800" cy="570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690545"/>
            <a:ext cx="3182546" cy="573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733250"/>
            <a:ext cx="7844306" cy="52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174" y="5105400"/>
            <a:ext cx="2284956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395617" y="5257800"/>
            <a:ext cx="3462383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Algerian" panose="04020705040A02060702" pitchFamily="82" charset="0"/>
              </a:rPr>
              <a:t>Now Try p. 682 #1</a:t>
            </a:r>
            <a:endParaRPr lang="en-US" sz="28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9040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1488656"/>
            <a:ext cx="7162800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/>
              <a:t>Determine the sample space for tossing a coin and rolling a die simultaneously.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35872" y="2875882"/>
            <a:ext cx="8382000" cy="584775"/>
          </a:xfrm>
          <a:prstGeom prst="rect">
            <a:avLst/>
          </a:prstGeom>
          <a:solidFill>
            <a:srgbClr val="66FFFF"/>
          </a:solidFill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solidFill>
                  <a:srgbClr val="FF0000"/>
                </a:solidFill>
              </a:rPr>
              <a:t>S</a:t>
            </a:r>
            <a:r>
              <a:rPr lang="en-US" sz="3200" dirty="0" smtClean="0">
                <a:solidFill>
                  <a:srgbClr val="FF0000"/>
                </a:solidFill>
              </a:rPr>
              <a:t> = _____________________________________</a:t>
            </a:r>
            <a:endParaRPr lang="en-US" sz="3200" i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9487" y="4192422"/>
            <a:ext cx="8382000" cy="584775"/>
          </a:xfrm>
          <a:prstGeom prst="rect">
            <a:avLst/>
          </a:prstGeom>
          <a:solidFill>
            <a:srgbClr val="66FFFF"/>
          </a:solidFill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solidFill>
                  <a:srgbClr val="FF0000"/>
                </a:solidFill>
              </a:rPr>
              <a:t>S</a:t>
            </a:r>
            <a:r>
              <a:rPr lang="en-US" sz="3200" dirty="0" smtClean="0">
                <a:solidFill>
                  <a:srgbClr val="FF0000"/>
                </a:solidFill>
              </a:rPr>
              <a:t> = {H1, T1, H2, T2, H3, T3, H4, T4, H5, T5, H6, T6}</a:t>
            </a:r>
            <a:endParaRPr lang="en-US" sz="3200" i="1" dirty="0">
              <a:solidFill>
                <a:srgbClr val="FF0000"/>
              </a:solidFill>
            </a:endParaRP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224" y="303277"/>
            <a:ext cx="2284956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0929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228600"/>
            <a:ext cx="7565923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2438400"/>
            <a:ext cx="5955253" cy="4134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918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228796"/>
            <a:ext cx="739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200" u="sng" dirty="0" smtClean="0">
                <a:solidFill>
                  <a:srgbClr val="008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Expressing Probability:</a:t>
            </a:r>
            <a:endParaRPr lang="en-US" sz="3200" u="sng" dirty="0">
              <a:solidFill>
                <a:srgbClr val="008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990600"/>
            <a:ext cx="8077200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7030A0"/>
                </a:solidFill>
              </a:rPr>
              <a:t>1.	</a:t>
            </a:r>
            <a:r>
              <a:rPr lang="en-US" sz="2800" dirty="0">
                <a:solidFill>
                  <a:srgbClr val="7030A0"/>
                </a:solidFill>
              </a:rPr>
              <a:t>m</a:t>
            </a:r>
            <a:r>
              <a:rPr lang="en-US" sz="2800" dirty="0" smtClean="0">
                <a:solidFill>
                  <a:srgbClr val="7030A0"/>
                </a:solidFill>
              </a:rPr>
              <a:t>ust be a number from </a:t>
            </a:r>
            <a:r>
              <a:rPr lang="en-US" sz="2800" dirty="0" smtClean="0">
                <a:solidFill>
                  <a:srgbClr val="FF0066"/>
                </a:solidFill>
              </a:rPr>
              <a:t>0</a:t>
            </a:r>
            <a:r>
              <a:rPr lang="en-US" sz="2800" dirty="0" smtClean="0">
                <a:solidFill>
                  <a:srgbClr val="7030A0"/>
                </a:solidFill>
              </a:rPr>
              <a:t> to </a:t>
            </a:r>
            <a:r>
              <a:rPr lang="en-US" sz="2800" dirty="0" smtClean="0">
                <a:solidFill>
                  <a:srgbClr val="FF0066"/>
                </a:solidFill>
              </a:rPr>
              <a:t>1</a:t>
            </a:r>
            <a:r>
              <a:rPr lang="en-US" sz="2800" dirty="0" smtClean="0">
                <a:solidFill>
                  <a:srgbClr val="7030A0"/>
                </a:solidFill>
              </a:rPr>
              <a:t>, inclusive</a:t>
            </a:r>
            <a:endParaRPr lang="en-US" sz="2800" dirty="0">
              <a:solidFill>
                <a:srgbClr val="7030A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599" y="1752600"/>
            <a:ext cx="8403771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2.</a:t>
            </a:r>
            <a:r>
              <a:rPr lang="en-US" sz="2800" dirty="0" smtClean="0">
                <a:solidFill>
                  <a:srgbClr val="FF0066"/>
                </a:solidFill>
              </a:rPr>
              <a:t>	</a:t>
            </a:r>
            <a:r>
              <a:rPr lang="en-US" sz="2800" dirty="0" smtClean="0">
                <a:solidFill>
                  <a:srgbClr val="0000FF"/>
                </a:solidFill>
              </a:rPr>
              <a:t>may be written as a </a:t>
            </a:r>
            <a:r>
              <a:rPr lang="en-US" sz="2800" dirty="0" smtClean="0">
                <a:solidFill>
                  <a:srgbClr val="FF0000"/>
                </a:solidFill>
              </a:rPr>
              <a:t>fraction</a:t>
            </a:r>
            <a:r>
              <a:rPr lang="en-US" sz="2800" dirty="0" smtClean="0">
                <a:solidFill>
                  <a:srgbClr val="FF0066"/>
                </a:solidFill>
              </a:rPr>
              <a:t>, decimal, </a:t>
            </a:r>
            <a:r>
              <a:rPr lang="en-US" sz="2800" dirty="0" smtClean="0">
                <a:solidFill>
                  <a:srgbClr val="0000FF"/>
                </a:solidFill>
              </a:rPr>
              <a:t>or</a:t>
            </a:r>
            <a:r>
              <a:rPr lang="en-US" sz="2800" dirty="0" smtClean="0">
                <a:solidFill>
                  <a:srgbClr val="FF0066"/>
                </a:solidFill>
              </a:rPr>
              <a:t> percent</a:t>
            </a:r>
            <a:endParaRPr lang="en-US" sz="2800" dirty="0">
              <a:solidFill>
                <a:srgbClr val="FF0066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2551723"/>
            <a:ext cx="7315200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CC00CC"/>
                </a:solidFill>
              </a:rPr>
              <a:t>3.	 an </a:t>
            </a:r>
            <a:r>
              <a:rPr lang="en-US" sz="2800" dirty="0" smtClean="0">
                <a:solidFill>
                  <a:srgbClr val="FF0000"/>
                </a:solidFill>
              </a:rPr>
              <a:t>impossible</a:t>
            </a:r>
            <a:r>
              <a:rPr lang="en-US" sz="2800" dirty="0" smtClean="0">
                <a:solidFill>
                  <a:srgbClr val="CC00CC"/>
                </a:solidFill>
              </a:rPr>
              <a:t> event has a probability of </a:t>
            </a:r>
            <a:r>
              <a:rPr lang="en-US" sz="2800" dirty="0" smtClean="0">
                <a:solidFill>
                  <a:srgbClr val="FF0000"/>
                </a:solidFill>
              </a:rPr>
              <a:t>0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2257" y="3429000"/>
            <a:ext cx="6400800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996600"/>
                </a:solidFill>
              </a:rPr>
              <a:t>4.	</a:t>
            </a:r>
            <a:r>
              <a:rPr lang="en-US" sz="2800" dirty="0">
                <a:solidFill>
                  <a:srgbClr val="996600"/>
                </a:solidFill>
              </a:rPr>
              <a:t>a</a:t>
            </a:r>
            <a:r>
              <a:rPr lang="en-US" sz="2800" dirty="0" smtClean="0">
                <a:solidFill>
                  <a:srgbClr val="996600"/>
                </a:solidFill>
              </a:rPr>
              <a:t> </a:t>
            </a:r>
            <a:r>
              <a:rPr lang="en-US" sz="2800" dirty="0" smtClean="0">
                <a:solidFill>
                  <a:srgbClr val="FF0000"/>
                </a:solidFill>
              </a:rPr>
              <a:t>certain</a:t>
            </a:r>
            <a:r>
              <a:rPr lang="en-US" sz="2800" dirty="0" smtClean="0">
                <a:solidFill>
                  <a:srgbClr val="996600"/>
                </a:solidFill>
              </a:rPr>
              <a:t> event has a probability of </a:t>
            </a:r>
            <a:r>
              <a:rPr lang="en-US" sz="2800" dirty="0" smtClean="0">
                <a:solidFill>
                  <a:srgbClr val="FF0000"/>
                </a:solidFill>
              </a:rPr>
              <a:t>1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1371" y="4359809"/>
            <a:ext cx="8382000" cy="9541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514350" indent="-514350">
              <a:buAutoNum type="arabicPeriod" startAt="5"/>
            </a:pPr>
            <a:r>
              <a:rPr lang="en-US" sz="2800" dirty="0" smtClean="0">
                <a:solidFill>
                  <a:srgbClr val="009900"/>
                </a:solidFill>
              </a:rPr>
              <a:t>     the </a:t>
            </a:r>
            <a:r>
              <a:rPr lang="en-US" sz="2800" dirty="0" smtClean="0">
                <a:solidFill>
                  <a:srgbClr val="FF0000"/>
                </a:solidFill>
              </a:rPr>
              <a:t>sum </a:t>
            </a:r>
            <a:r>
              <a:rPr lang="en-US" sz="2800" dirty="0" smtClean="0">
                <a:solidFill>
                  <a:srgbClr val="008000"/>
                </a:solidFill>
              </a:rPr>
              <a:t>of the probabilities </a:t>
            </a:r>
            <a:r>
              <a:rPr lang="en-US" sz="2800" dirty="0" smtClean="0">
                <a:solidFill>
                  <a:srgbClr val="009900"/>
                </a:solidFill>
              </a:rPr>
              <a:t>of all </a:t>
            </a:r>
            <a:r>
              <a:rPr lang="en-US" sz="2800" dirty="0" smtClean="0">
                <a:solidFill>
                  <a:srgbClr val="FF0000"/>
                </a:solidFill>
              </a:rPr>
              <a:t>outcomes</a:t>
            </a:r>
            <a:r>
              <a:rPr lang="en-US" sz="2800" dirty="0" smtClean="0">
                <a:solidFill>
                  <a:srgbClr val="009900"/>
                </a:solidFill>
              </a:rPr>
              <a:t> in a </a:t>
            </a:r>
          </a:p>
          <a:p>
            <a:r>
              <a:rPr lang="en-US" sz="2800" dirty="0">
                <a:solidFill>
                  <a:srgbClr val="009900"/>
                </a:solidFill>
              </a:rPr>
              <a:t> </a:t>
            </a:r>
            <a:r>
              <a:rPr lang="en-US" sz="2800" dirty="0" smtClean="0">
                <a:solidFill>
                  <a:srgbClr val="009900"/>
                </a:solidFill>
              </a:rPr>
              <a:t>           sample space is </a:t>
            </a:r>
            <a:r>
              <a:rPr lang="en-US" sz="2800" dirty="0" smtClean="0">
                <a:solidFill>
                  <a:srgbClr val="FF0000"/>
                </a:solidFill>
              </a:rPr>
              <a:t>1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2400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228600"/>
            <a:ext cx="8229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u="sng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Types of Probability:</a:t>
            </a:r>
          </a:p>
          <a:p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2105525"/>
            <a:ext cx="7620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smtClean="0"/>
              <a:t>Experimental </a:t>
            </a:r>
            <a:r>
              <a:rPr lang="en-US" sz="2800" dirty="0" smtClean="0"/>
              <a:t>--- what </a:t>
            </a:r>
            <a:r>
              <a:rPr lang="en-US" sz="2800" dirty="0" smtClean="0">
                <a:solidFill>
                  <a:srgbClr val="FF0000"/>
                </a:solidFill>
              </a:rPr>
              <a:t>actually happens</a:t>
            </a:r>
            <a:r>
              <a:rPr lang="en-US" sz="2800" dirty="0" smtClean="0"/>
              <a:t> when we perform a simulation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7652" y="866931"/>
            <a:ext cx="783574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 smtClean="0"/>
              <a:t>Theoretical </a:t>
            </a:r>
            <a:r>
              <a:rPr lang="en-US" sz="2800" dirty="0" smtClean="0"/>
              <a:t>--- what we </a:t>
            </a:r>
            <a:r>
              <a:rPr lang="en-US" sz="2800" dirty="0" smtClean="0">
                <a:solidFill>
                  <a:srgbClr val="FF0000"/>
                </a:solidFill>
              </a:rPr>
              <a:t>expect to happen </a:t>
            </a:r>
            <a:r>
              <a:rPr lang="en-US" sz="2800" dirty="0" smtClean="0"/>
              <a:t>for a given event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2400" y="4419600"/>
            <a:ext cx="8686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b="1" dirty="0" smtClean="0">
                <a:latin typeface="Comic Sans MS" panose="030F0702030302020204" pitchFamily="66" charset="0"/>
              </a:rPr>
              <a:t>Law of Large Numbers </a:t>
            </a:r>
            <a:r>
              <a:rPr lang="en-US" sz="2800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---as the number of trials in an experiment </a:t>
            </a:r>
            <a:r>
              <a:rPr lang="en-US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increases</a:t>
            </a:r>
            <a:r>
              <a:rPr lang="en-US" sz="2800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, the approximation of the </a:t>
            </a:r>
            <a:r>
              <a:rPr lang="en-US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experimental</a:t>
            </a:r>
            <a:r>
              <a:rPr lang="en-US" sz="2800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 probability </a:t>
            </a:r>
            <a:r>
              <a:rPr lang="en-US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approaches</a:t>
            </a:r>
            <a:r>
              <a:rPr lang="en-US" sz="2800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 the </a:t>
            </a:r>
            <a:r>
              <a:rPr lang="en-US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theoretical</a:t>
            </a:r>
            <a:r>
              <a:rPr lang="en-US" sz="2800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 probability.</a:t>
            </a:r>
            <a:endParaRPr lang="en-US" sz="28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28700" y="3200400"/>
            <a:ext cx="6172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P(A) </a:t>
            </a:r>
            <a:r>
              <a:rPr lang="en-US" sz="2800" dirty="0" smtClean="0"/>
              <a:t>= </a:t>
            </a:r>
            <a:r>
              <a:rPr lang="en-US" sz="2800" u="sng" dirty="0" smtClean="0">
                <a:solidFill>
                  <a:srgbClr val="FF0000"/>
                </a:solidFill>
              </a:rPr>
              <a:t> </a:t>
            </a:r>
            <a:r>
              <a:rPr lang="en-US" sz="2800" u="sng" dirty="0">
                <a:solidFill>
                  <a:srgbClr val="FF0000"/>
                </a:solidFill>
              </a:rPr>
              <a:t># of outcomes in </a:t>
            </a:r>
            <a:r>
              <a:rPr lang="en-US" sz="2800" u="sng" dirty="0" smtClean="0">
                <a:solidFill>
                  <a:srgbClr val="FF0000"/>
                </a:solidFill>
              </a:rPr>
              <a:t>event </a:t>
            </a:r>
            <a:r>
              <a:rPr lang="en-US" sz="2800" i="1" u="sng" dirty="0" smtClean="0">
                <a:solidFill>
                  <a:srgbClr val="FF0000"/>
                </a:solidFill>
              </a:rPr>
              <a:t>A</a:t>
            </a:r>
          </a:p>
          <a:p>
            <a:r>
              <a:rPr lang="en-US" sz="2800" i="1" dirty="0">
                <a:solidFill>
                  <a:srgbClr val="FF0000"/>
                </a:solidFill>
              </a:rPr>
              <a:t> </a:t>
            </a:r>
            <a:r>
              <a:rPr lang="en-US" sz="2800" i="1" dirty="0" smtClean="0">
                <a:solidFill>
                  <a:srgbClr val="FF0000"/>
                </a:solidFill>
              </a:rPr>
              <a:t>         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>
                <a:solidFill>
                  <a:srgbClr val="FF0000"/>
                </a:solidFill>
              </a:rPr>
              <a:t># of outcomes in the sample space</a:t>
            </a:r>
          </a:p>
        </p:txBody>
      </p:sp>
    </p:spTree>
    <p:extLst>
      <p:ext uri="{BB962C8B-B14F-4D97-AF65-F5344CB8AC3E}">
        <p14:creationId xmlns:p14="http://schemas.microsoft.com/office/powerpoint/2010/main" val="695472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54" y="228600"/>
            <a:ext cx="879410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7013" y="1752600"/>
            <a:ext cx="3526787" cy="584775"/>
          </a:xfrm>
          <a:prstGeom prst="rect">
            <a:avLst/>
          </a:prstGeom>
          <a:solidFill>
            <a:srgbClr val="66FFFF"/>
          </a:solidFill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solidFill>
                  <a:srgbClr val="FF0000"/>
                </a:solidFill>
              </a:rPr>
              <a:t>S</a:t>
            </a:r>
            <a:r>
              <a:rPr lang="en-US" sz="3200" dirty="0" smtClean="0">
                <a:solidFill>
                  <a:srgbClr val="FF0000"/>
                </a:solidFill>
              </a:rPr>
              <a:t> = {HH, HT, TH, TT}</a:t>
            </a:r>
            <a:endParaRPr lang="en-US" sz="3200" i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67201" y="1713637"/>
            <a:ext cx="1676400" cy="584775"/>
          </a:xfrm>
          <a:prstGeom prst="rect">
            <a:avLst/>
          </a:prstGeom>
          <a:solidFill>
            <a:srgbClr val="66FFFF"/>
          </a:solidFill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solidFill>
                  <a:srgbClr val="FF0000"/>
                </a:solidFill>
              </a:rPr>
              <a:t>E</a:t>
            </a:r>
            <a:r>
              <a:rPr lang="en-US" sz="3200" dirty="0" smtClean="0">
                <a:solidFill>
                  <a:srgbClr val="FF0000"/>
                </a:solidFill>
              </a:rPr>
              <a:t> = {HH}</a:t>
            </a:r>
            <a:endParaRPr lang="en-US" sz="3200" i="1" dirty="0">
              <a:solidFill>
                <a:srgbClr val="FF0000"/>
              </a:solidFill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6512894"/>
              </p:ext>
            </p:extLst>
          </p:nvPr>
        </p:nvGraphicFramePr>
        <p:xfrm>
          <a:off x="641350" y="2528888"/>
          <a:ext cx="3592513" cy="1068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50" name="Equation" r:id="rId4" imgW="1409400" imgH="419040" progId="Equation.3">
                  <p:embed/>
                </p:oleObj>
              </mc:Choice>
              <mc:Fallback>
                <p:oleObj name="Equation" r:id="rId4" imgW="1409400" imgH="4190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41350" y="2528888"/>
                        <a:ext cx="3592513" cy="1068387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1937015"/>
              </p:ext>
            </p:extLst>
          </p:nvPr>
        </p:nvGraphicFramePr>
        <p:xfrm>
          <a:off x="609599" y="4038600"/>
          <a:ext cx="3043237" cy="100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51" name="Equation" r:id="rId6" imgW="1193760" imgH="393480" progId="Equation.3">
                  <p:embed/>
                </p:oleObj>
              </mc:Choice>
              <mc:Fallback>
                <p:oleObj name="Equation" r:id="rId6" imgW="1193760" imgH="393480" progId="Equation.3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09599" y="4038600"/>
                        <a:ext cx="3043237" cy="10033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63716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2369</TotalTime>
  <Words>1084</Words>
  <Application>Microsoft Office PowerPoint</Application>
  <PresentationFormat>On-screen Show (4:3)</PresentationFormat>
  <Paragraphs>96</Paragraphs>
  <Slides>38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50" baseType="lpstr">
      <vt:lpstr>Aharoni</vt:lpstr>
      <vt:lpstr>Algerian</vt:lpstr>
      <vt:lpstr>Arial</vt:lpstr>
      <vt:lpstr>Arial Black</vt:lpstr>
      <vt:lpstr>Berlin Sans FB</vt:lpstr>
      <vt:lpstr>Calibri</vt:lpstr>
      <vt:lpstr>Comic Sans MS</vt:lpstr>
      <vt:lpstr>Symbol</vt:lpstr>
      <vt:lpstr>Times New Roman</vt:lpstr>
      <vt:lpstr>Wingdings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Oconee County Schools</dc:creator>
  <cp:lastModifiedBy>temp</cp:lastModifiedBy>
  <cp:revision>298</cp:revision>
  <cp:lastPrinted>2014-08-27T13:17:54Z</cp:lastPrinted>
  <dcterms:created xsi:type="dcterms:W3CDTF">2014-08-25T12:06:33Z</dcterms:created>
  <dcterms:modified xsi:type="dcterms:W3CDTF">2018-01-05T13:21:12Z</dcterms:modified>
</cp:coreProperties>
</file>