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0" r:id="rId3"/>
    <p:sldId id="292" r:id="rId4"/>
    <p:sldId id="293" r:id="rId5"/>
    <p:sldId id="294" r:id="rId6"/>
    <p:sldId id="303" r:id="rId7"/>
    <p:sldId id="306" r:id="rId8"/>
    <p:sldId id="308" r:id="rId9"/>
    <p:sldId id="309" r:id="rId10"/>
    <p:sldId id="295" r:id="rId11"/>
    <p:sldId id="296" r:id="rId12"/>
    <p:sldId id="312" r:id="rId13"/>
    <p:sldId id="301" r:id="rId14"/>
    <p:sldId id="256" r:id="rId15"/>
    <p:sldId id="266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63" r:id="rId24"/>
    <p:sldId id="257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311" r:id="rId35"/>
    <p:sldId id="283" r:id="rId36"/>
    <p:sldId id="284" r:id="rId37"/>
    <p:sldId id="286" r:id="rId38"/>
    <p:sldId id="285" r:id="rId39"/>
    <p:sldId id="264" r:id="rId40"/>
    <p:sldId id="287" r:id="rId41"/>
    <p:sldId id="288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FF0066"/>
    <a:srgbClr val="FFFF66"/>
    <a:srgbClr val="99FF99"/>
    <a:srgbClr val="008000"/>
    <a:srgbClr val="009900"/>
    <a:srgbClr val="00CC00"/>
    <a:srgbClr val="99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4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4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0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5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8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9107-6D19-4BC8-9CD8-E39A3CE0041E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image" Target="../media/image5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6.png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7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89.png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8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thwithdillon.weebly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780" y="60959"/>
            <a:ext cx="6583209" cy="944881"/>
          </a:xfrm>
          <a:prstGeom prst="rect">
            <a:avLst/>
          </a:prstGeom>
          <a:solidFill>
            <a:srgbClr val="FF99FF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Welcome to </a:t>
            </a:r>
            <a:r>
              <a:rPr lang="en-US" sz="2400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Accel</a:t>
            </a:r>
            <a:r>
              <a:rPr lang="en-US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Precalculus</a:t>
            </a:r>
            <a:r>
              <a:rPr lang="en-US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!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Find your seat.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4" name="rg_hi" descr="Description: https://encrypted-tbn0.google.com/images?q=tbn:ANd9GcSeRMTEGVj_yzGq-z-7g0QFVC1nGr6mnINZ5sJc0vnaJ7VQEqK7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5517"/>
            <a:ext cx="1594920" cy="11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780" y="1005840"/>
            <a:ext cx="696421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Each day you should POWER OFF your cell phone and place it in a slot in the holder at the front of the room.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75500"/>
            <a:ext cx="7936700" cy="41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72654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848600" cy="34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784783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8763000" cy="452431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Each instructional day we will take a 5 minute break about half way the class period.</a:t>
            </a:r>
            <a:r>
              <a:rPr lang="en-US" sz="3600" dirty="0"/>
              <a:t> </a:t>
            </a:r>
            <a:r>
              <a:rPr lang="en-US" sz="3600" dirty="0" smtClean="0"/>
              <a:t>You may get your phones, visit with class mates, use the bathroom, and/or get water during this time. </a:t>
            </a:r>
          </a:p>
          <a:p>
            <a:endParaRPr lang="en-US" sz="3600" dirty="0" smtClean="0"/>
          </a:p>
          <a:p>
            <a:r>
              <a:rPr lang="en-US" sz="3600" dirty="0" smtClean="0"/>
              <a:t>Cell phones should be placed in the caddy at the end of the break.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49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Accel Precalculus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Unit 1:  Probability and Statistics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Lesson 1: Counting Principles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8153400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EQ: What are </a:t>
            </a:r>
            <a:r>
              <a:rPr lang="en-US" sz="3200" dirty="0" smtClean="0">
                <a:solidFill>
                  <a:srgbClr val="C00000"/>
                </a:solidFill>
              </a:rPr>
              <a:t>permutations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0066"/>
                </a:solidFill>
              </a:rPr>
              <a:t>combinations</a:t>
            </a:r>
            <a:r>
              <a:rPr lang="en-US" sz="3200" dirty="0" smtClean="0"/>
              <a:t> and how are they used to solve counting problems?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54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68" y="533400"/>
            <a:ext cx="8229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Determine the number of ways a computer can randomly generate one or more such integers from 1 through 12 in which the integer is divisible by 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322" y="2362200"/>
            <a:ext cx="6858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Results: 4, 8, 12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The computer can generate three integers from 1 </a:t>
            </a:r>
            <a:r>
              <a:rPr lang="en-US" sz="3600" dirty="0">
                <a:solidFill>
                  <a:srgbClr val="FF0000"/>
                </a:solidFill>
              </a:rPr>
              <a:t>t</a:t>
            </a:r>
            <a:r>
              <a:rPr lang="en-US" sz="3600" dirty="0" smtClean="0">
                <a:solidFill>
                  <a:srgbClr val="FF0000"/>
                </a:solidFill>
              </a:rPr>
              <a:t>hrough  12 which are divisible by 4.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800"/>
            <a:ext cx="791054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3" y="2689482"/>
            <a:ext cx="87820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81" y="4101503"/>
            <a:ext cx="5286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817" y="5450761"/>
            <a:ext cx="870321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From this list, you can see that a sum of 12 can occur in </a:t>
            </a:r>
            <a:r>
              <a:rPr lang="en-US" sz="2000" dirty="0">
                <a:solidFill>
                  <a:srgbClr val="FF0000"/>
                </a:solidFill>
                <a:latin typeface="Times-Roman"/>
              </a:rPr>
              <a:t>five</a:t>
            </a:r>
            <a:r>
              <a:rPr lang="en-US" sz="2000" dirty="0">
                <a:latin typeface="Times-Roman"/>
              </a:rPr>
              <a:t> different ways.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12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40071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133600"/>
            <a:ext cx="747131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89590"/>
            <a:ext cx="4867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05400"/>
            <a:ext cx="6172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2901912" y="1556646"/>
            <a:ext cx="457200" cy="129540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934670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does this mean in terms of the numbers selected?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2" y="4191000"/>
            <a:ext cx="882555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81546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**The difference between the counting problems in </a:t>
            </a:r>
            <a:endParaRPr lang="en-US" sz="2800" dirty="0" smtClean="0"/>
          </a:p>
          <a:p>
            <a:r>
              <a:rPr lang="en-US" sz="2800" dirty="0" smtClean="0"/>
              <a:t>examples </a:t>
            </a:r>
            <a:r>
              <a:rPr lang="en-US" sz="2800" dirty="0"/>
              <a:t>1 and 2 can be described by saying that the random selection in example 1 occurs </a:t>
            </a:r>
            <a:r>
              <a:rPr lang="en-US" sz="2800" dirty="0" smtClean="0">
                <a:solidFill>
                  <a:srgbClr val="FF0000"/>
                </a:solidFill>
              </a:rPr>
              <a:t>with replacement</a:t>
            </a:r>
            <a:r>
              <a:rPr lang="en-US" sz="2800" dirty="0" smtClean="0"/>
              <a:t>, </a:t>
            </a:r>
            <a:r>
              <a:rPr lang="en-US" sz="2800" dirty="0"/>
              <a:t>whereas the random selection in example 2 occurs </a:t>
            </a:r>
            <a:r>
              <a:rPr lang="en-US" sz="2800" dirty="0" smtClean="0">
                <a:solidFill>
                  <a:srgbClr val="FF0000"/>
                </a:solidFill>
              </a:rPr>
              <a:t>without replacement</a:t>
            </a:r>
            <a:r>
              <a:rPr lang="en-US" sz="2800" dirty="0" smtClean="0"/>
              <a:t>, </a:t>
            </a:r>
            <a:r>
              <a:rPr lang="en-US" sz="2800" dirty="0"/>
              <a:t>which eliminates the possibility of choosing two 6’s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05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3534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981200"/>
            <a:ext cx="8077200" cy="163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4708313"/>
            <a:ext cx="6354945" cy="138499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In how many ways can a ten-question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true-false </a:t>
            </a:r>
            <a:r>
              <a:rPr lang="en-US" sz="2800" dirty="0">
                <a:solidFill>
                  <a:srgbClr val="FF0000"/>
                </a:solidFill>
              </a:rPr>
              <a:t>exam be </a:t>
            </a:r>
            <a:r>
              <a:rPr lang="en-US" sz="2800" dirty="0" smtClean="0">
                <a:solidFill>
                  <a:srgbClr val="FF0000"/>
                </a:solidFill>
              </a:rPr>
              <a:t>answered</a:t>
            </a:r>
            <a:r>
              <a:rPr lang="en-US" sz="2800" dirty="0">
                <a:solidFill>
                  <a:srgbClr val="FF0000"/>
                </a:solidFill>
              </a:rPr>
              <a:t>?(Assume no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questions </a:t>
            </a:r>
            <a:r>
              <a:rPr lang="en-US" sz="2800" dirty="0">
                <a:solidFill>
                  <a:srgbClr val="FF0000"/>
                </a:solidFill>
              </a:rPr>
              <a:t>are omitted.)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650760"/>
            <a:ext cx="2057400" cy="7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190" y="228600"/>
            <a:ext cx="835813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All email communication with me should be conducted via your school email.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67000"/>
            <a:ext cx="6415599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Go over Syllabus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66"/>
                </a:solidFill>
              </a:rPr>
              <a:t>Begin the course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09" y="4191000"/>
            <a:ext cx="86245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You should read the entire SYLLABUS. Return the signature page to me by </a:t>
            </a:r>
            <a:r>
              <a:rPr lang="en-US" sz="4400" dirty="0" smtClean="0">
                <a:solidFill>
                  <a:srgbClr val="FF0000"/>
                </a:solidFill>
              </a:rPr>
              <a:t>Friday, Aug 5</a:t>
            </a:r>
            <a:r>
              <a:rPr lang="en-US" sz="4400" dirty="0" smtClean="0">
                <a:solidFill>
                  <a:srgbClr val="0000FF"/>
                </a:solidFill>
              </a:rPr>
              <a:t>.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4783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Day 1 Agenda: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07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2177" y="338359"/>
            <a:ext cx="8518282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In how many ways can a ten-question </a:t>
            </a:r>
            <a:r>
              <a:rPr lang="en-US" sz="2800" dirty="0" smtClean="0"/>
              <a:t>true-false </a:t>
            </a:r>
            <a:r>
              <a:rPr lang="en-US" sz="2800" dirty="0"/>
              <a:t>exam be </a:t>
            </a:r>
            <a:r>
              <a:rPr lang="en-US" sz="2800" dirty="0" smtClean="0"/>
              <a:t>answered</a:t>
            </a:r>
            <a:r>
              <a:rPr lang="en-US" sz="2800" dirty="0"/>
              <a:t>?(Assume no </a:t>
            </a:r>
            <a:r>
              <a:rPr lang="en-US" sz="2800" dirty="0" smtClean="0"/>
              <a:t>questions </a:t>
            </a:r>
            <a:r>
              <a:rPr lang="en-US" sz="2800" dirty="0"/>
              <a:t>are omitted.)</a:t>
            </a:r>
          </a:p>
        </p:txBody>
      </p:sp>
      <p:sp>
        <p:nvSpPr>
          <p:cNvPr id="4" name="Up Arrow 3"/>
          <p:cNvSpPr/>
          <p:nvPr/>
        </p:nvSpPr>
        <p:spPr>
          <a:xfrm>
            <a:off x="4388766" y="845420"/>
            <a:ext cx="457200" cy="17526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8666" y="266602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# of “events”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6401012" y="812742"/>
            <a:ext cx="457200" cy="17526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92018" y="2667880"/>
            <a:ext cx="307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# of “outcomes”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316268"/>
              </p:ext>
            </p:extLst>
          </p:nvPr>
        </p:nvGraphicFramePr>
        <p:xfrm>
          <a:off x="1507903" y="4037620"/>
          <a:ext cx="5905631" cy="58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3" imgW="2616120" imgH="228600" progId="Equation.3">
                  <p:embed/>
                </p:oleObj>
              </mc:Choice>
              <mc:Fallback>
                <p:oleObj name="Equation" r:id="rId3" imgW="26161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7903" y="4037620"/>
                        <a:ext cx="5905631" cy="58673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9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4" grpId="1" animBg="1"/>
      <p:bldP spid="5" grpId="0"/>
      <p:bldP spid="5" grpId="1"/>
      <p:bldP spid="6" grpId="0" animBg="1"/>
      <p:bldP spid="6" grpId="1" animBg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153400" cy="181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4" y="2325735"/>
            <a:ext cx="7781925" cy="332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ent-Up Arrow 2"/>
          <p:cNvSpPr/>
          <p:nvPr/>
        </p:nvSpPr>
        <p:spPr>
          <a:xfrm>
            <a:off x="2640376" y="2203819"/>
            <a:ext cx="1066800" cy="772759"/>
          </a:xfrm>
          <a:prstGeom prst="bentUpArrow">
            <a:avLst>
              <a:gd name="adj1" fmla="val 25000"/>
              <a:gd name="adj2" fmla="val 2856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685678"/>
            <a:ext cx="242819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change?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10463" y="361855"/>
            <a:ext cx="6833537" cy="181588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A lock will open when the right choice of </a:t>
            </a:r>
            <a:endParaRPr lang="en-US" sz="2800" dirty="0" smtClean="0"/>
          </a:p>
          <a:p>
            <a:pPr lvl="0"/>
            <a:r>
              <a:rPr lang="en-US" sz="2800" dirty="0" smtClean="0"/>
              <a:t>three </a:t>
            </a:r>
            <a:r>
              <a:rPr lang="en-US" sz="2800" dirty="0"/>
              <a:t>numbers </a:t>
            </a:r>
            <a:r>
              <a:rPr lang="en-US" sz="2800" dirty="0" smtClean="0"/>
              <a:t>(</a:t>
            </a:r>
            <a:r>
              <a:rPr lang="en-US" sz="2800" dirty="0"/>
              <a:t>from 1 to 40, inclusive) is </a:t>
            </a:r>
            <a:endParaRPr lang="en-US" sz="2800" dirty="0" smtClean="0"/>
          </a:p>
          <a:p>
            <a:pPr lvl="0"/>
            <a:r>
              <a:rPr lang="en-US" sz="2800" dirty="0" smtClean="0"/>
              <a:t>selected</a:t>
            </a:r>
            <a:r>
              <a:rPr lang="en-US" sz="2800" dirty="0"/>
              <a:t>.  How many different lock </a:t>
            </a:r>
            <a:r>
              <a:rPr lang="en-US" sz="2800" dirty="0" smtClean="0"/>
              <a:t>sequences</a:t>
            </a:r>
          </a:p>
          <a:p>
            <a:pPr lvl="0"/>
            <a:r>
              <a:rPr lang="en-US" sz="2800" dirty="0" smtClean="0"/>
              <a:t> </a:t>
            </a:r>
            <a:r>
              <a:rPr lang="en-US" sz="2800" dirty="0"/>
              <a:t>are possible?</a:t>
            </a:r>
          </a:p>
        </p:txBody>
      </p:sp>
      <p:sp>
        <p:nvSpPr>
          <p:cNvPr id="2" name="Up Arrow 1"/>
          <p:cNvSpPr/>
          <p:nvPr/>
        </p:nvSpPr>
        <p:spPr>
          <a:xfrm>
            <a:off x="6858000" y="1269796"/>
            <a:ext cx="457200" cy="12192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2743200"/>
            <a:ext cx="3429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mean?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12342"/>
              </p:ext>
            </p:extLst>
          </p:nvPr>
        </p:nvGraphicFramePr>
        <p:xfrm>
          <a:off x="2310463" y="3831883"/>
          <a:ext cx="37560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tion" r:id="rId3" imgW="1663560" imgH="228600" progId="Equation.3">
                  <p:embed/>
                </p:oleObj>
              </mc:Choice>
              <mc:Fallback>
                <p:oleObj name="Equation" r:id="rId3" imgW="1663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0463" y="3831883"/>
                        <a:ext cx="3756025" cy="587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057400" cy="7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2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Tree Diagrams </a:t>
            </a:r>
            <a:r>
              <a:rPr lang="en-US" sz="2400" dirty="0" smtClean="0"/>
              <a:t>--- used to determine the</a:t>
            </a:r>
            <a:r>
              <a:rPr lang="en-US" sz="2400" dirty="0" smtClean="0">
                <a:solidFill>
                  <a:srgbClr val="FF0000"/>
                </a:solidFill>
              </a:rPr>
              <a:t> outcomes </a:t>
            </a:r>
            <a:r>
              <a:rPr lang="en-US" sz="2400" dirty="0" smtClean="0"/>
              <a:t>and the </a:t>
            </a:r>
            <a:r>
              <a:rPr lang="en-US" sz="2400" dirty="0" smtClean="0">
                <a:solidFill>
                  <a:srgbClr val="FF0000"/>
                </a:solidFill>
              </a:rPr>
              <a:t>size</a:t>
            </a:r>
            <a:r>
              <a:rPr lang="en-US" sz="2400" dirty="0" smtClean="0"/>
              <a:t> of the </a:t>
            </a:r>
            <a:r>
              <a:rPr lang="en-US" sz="2400" dirty="0" smtClean="0">
                <a:solidFill>
                  <a:srgbClr val="FF0000"/>
                </a:solidFill>
              </a:rPr>
              <a:t>sample space </a:t>
            </a:r>
            <a:r>
              <a:rPr lang="en-US" sz="2400" dirty="0" smtClean="0"/>
              <a:t>for an event that is a combination of 2 or more events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0478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1439815"/>
            <a:ext cx="59436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</a:t>
            </a:r>
            <a:r>
              <a:rPr lang="en-US" sz="2400" smtClean="0"/>
              <a:t>.   </a:t>
            </a:r>
            <a:r>
              <a:rPr lang="en-US" sz="2400" dirty="0" smtClean="0"/>
              <a:t>A café’s lunch special is a hamburger meal.  It comes with a choice of beverage (soda or tea) and a choice of salad( garden, potato, or bean). Create a tree diagram to determine how many choices are available for this lunch special.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61" y="3813453"/>
            <a:ext cx="5181600" cy="273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56" y="3791681"/>
            <a:ext cx="5302705" cy="276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95" y="3698991"/>
            <a:ext cx="5777658" cy="284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09" y="3698991"/>
            <a:ext cx="5652871" cy="284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9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are some “</a:t>
            </a:r>
            <a:r>
              <a:rPr lang="en-US" sz="2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numbers</a:t>
            </a:r>
            <a:r>
              <a:rPr lang="en-US" sz="2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 that define you as a person?</a:t>
            </a:r>
            <a:endParaRPr lang="en-US" sz="28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______________________________________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______________________________________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______________________________________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9229" y="3733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the above examples, does the </a:t>
            </a:r>
            <a:r>
              <a:rPr lang="en-US" sz="2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order</a:t>
            </a:r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the digits</a:t>
            </a:r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matter?</a:t>
            </a:r>
            <a:endParaRPr lang="en-US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31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783"/>
            <a:ext cx="2466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3758"/>
            <a:ext cx="7848601" cy="14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6901543" cy="10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2" y="3077053"/>
            <a:ext cx="366474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91441"/>
            <a:ext cx="4010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0066"/>
            <a:ext cx="5343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6156"/>
            <a:ext cx="5257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8" y="5031237"/>
            <a:ext cx="5391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5469387"/>
            <a:ext cx="5324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5898012"/>
            <a:ext cx="4438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53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09863"/>
            <a:ext cx="5848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5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9585" y="2264376"/>
            <a:ext cx="4419600" cy="95410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is a permutation appropriate in this scenario?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71660"/>
              </p:ext>
            </p:extLst>
          </p:nvPr>
        </p:nvGraphicFramePr>
        <p:xfrm>
          <a:off x="4038600" y="4085389"/>
          <a:ext cx="2695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Equation" r:id="rId3" imgW="1193760" imgH="177480" progId="Equation.3">
                  <p:embed/>
                </p:oleObj>
              </mc:Choice>
              <mc:Fallback>
                <p:oleObj name="Equation" r:id="rId3" imgW="11937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4085389"/>
                        <a:ext cx="2695575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250"/>
            <a:ext cx="2057400" cy="7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95600" y="415987"/>
            <a:ext cx="5407571" cy="95410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In how many ways can five children </a:t>
            </a:r>
            <a:endParaRPr lang="en-US" sz="2800" dirty="0" smtClean="0"/>
          </a:p>
          <a:p>
            <a:pPr lvl="0"/>
            <a:r>
              <a:rPr lang="en-US" sz="2800" dirty="0" smtClean="0"/>
              <a:t>line </a:t>
            </a:r>
            <a:r>
              <a:rPr lang="en-US" sz="2800" dirty="0"/>
              <a:t>up in a row?</a:t>
            </a:r>
          </a:p>
        </p:txBody>
      </p:sp>
    </p:spTree>
    <p:extLst>
      <p:ext uri="{BB962C8B-B14F-4D97-AF65-F5344CB8AC3E}">
        <p14:creationId xmlns:p14="http://schemas.microsoft.com/office/powerpoint/2010/main" val="35510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077200" cy="140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52600"/>
            <a:ext cx="3962400" cy="16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7677150" cy="216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80147"/>
            <a:ext cx="420264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094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88836"/>
              </p:ext>
            </p:extLst>
          </p:nvPr>
        </p:nvGraphicFramePr>
        <p:xfrm>
          <a:off x="1828800" y="4114800"/>
          <a:ext cx="416718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quation" r:id="rId4" imgW="1384200" imgH="203040" progId="Equation.3">
                  <p:embed/>
                </p:oleObj>
              </mc:Choice>
              <mc:Fallback>
                <p:oleObj name="Equation" r:id="rId4" imgW="1384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4114800"/>
                        <a:ext cx="4167188" cy="6969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3048"/>
            <a:ext cx="2057400" cy="7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6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00332"/>
            <a:ext cx="8605838" cy="2930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52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SYLLABUS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3352800"/>
            <a:ext cx="914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3843564"/>
            <a:ext cx="6934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Does anyone want a </a:t>
            </a:r>
            <a:r>
              <a:rPr lang="en-US" sz="3200" dirty="0" smtClean="0">
                <a:solidFill>
                  <a:srgbClr val="FF0000"/>
                </a:solidFill>
              </a:rPr>
              <a:t>calculator contract</a:t>
            </a:r>
            <a:r>
              <a:rPr lang="en-US" sz="3200" dirty="0" smtClean="0">
                <a:solidFill>
                  <a:srgbClr val="7030A0"/>
                </a:solidFill>
              </a:rPr>
              <a:t>?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9" y="4741793"/>
            <a:ext cx="8382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14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762552"/>
            <a:ext cx="7398551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67150"/>
            <a:ext cx="365201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82458"/>
            <a:ext cx="2424382" cy="833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63" y="4208693"/>
            <a:ext cx="2638788" cy="1615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367" y="4157448"/>
            <a:ext cx="2603484" cy="2243428"/>
          </a:xfrm>
          <a:prstGeom prst="rect">
            <a:avLst/>
          </a:prstGeo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7" y="4036396"/>
            <a:ext cx="28844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9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763000" cy="276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3" y="3124200"/>
            <a:ext cx="86127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2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267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057400"/>
            <a:ext cx="865218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7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989739"/>
              </p:ext>
            </p:extLst>
          </p:nvPr>
        </p:nvGraphicFramePr>
        <p:xfrm>
          <a:off x="838200" y="3141089"/>
          <a:ext cx="5199062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" name="Equation" r:id="rId3" imgW="1726920" imgH="393480" progId="Equation.3">
                  <p:embed/>
                </p:oleObj>
              </mc:Choice>
              <mc:Fallback>
                <p:oleObj name="Equation" r:id="rId3" imgW="17269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141089"/>
                        <a:ext cx="5199062" cy="1349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06476" y="3158678"/>
            <a:ext cx="78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206" y="3854990"/>
            <a:ext cx="78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741" y="3803081"/>
            <a:ext cx="78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0558" y="2503386"/>
            <a:ext cx="781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/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924275"/>
              </p:ext>
            </p:extLst>
          </p:nvPr>
        </p:nvGraphicFramePr>
        <p:xfrm>
          <a:off x="5657850" y="5105400"/>
          <a:ext cx="2409825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" name="Equation" r:id="rId5" imgW="799920" imgH="419040" progId="Equation.3">
                  <p:embed/>
                </p:oleObj>
              </mc:Choice>
              <mc:Fallback>
                <p:oleObj name="Equation" r:id="rId5" imgW="799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7850" y="5105400"/>
                        <a:ext cx="2409825" cy="14366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3991" y="4972427"/>
            <a:ext cx="4514850" cy="156966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 use your graphing or scientific calculator you must use </a:t>
            </a:r>
            <a:r>
              <a:rPr lang="en-US" sz="3200" dirty="0" smtClean="0">
                <a:solidFill>
                  <a:srgbClr val="0000FF"/>
                </a:solidFill>
              </a:rPr>
              <a:t>PARENTHESIS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373"/>
            <a:ext cx="2057400" cy="7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76400" y="1230427"/>
            <a:ext cx="6556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Find the distinguishable permutations of the letters  </a:t>
            </a:r>
            <a:r>
              <a:rPr lang="en-US" sz="28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A, A, G, E, E, E, M</a:t>
            </a:r>
            <a:r>
              <a:rPr lang="en-U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454"/>
            <a:ext cx="8001000" cy="30675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FF"/>
                </a:solidFill>
              </a:rPr>
              <a:t>Day 2 Agenda: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FF"/>
                </a:solidFill>
              </a:rPr>
              <a:t>Take </a:t>
            </a:r>
            <a:r>
              <a:rPr lang="en-US" sz="3000" dirty="0" smtClean="0">
                <a:solidFill>
                  <a:srgbClr val="0000FF"/>
                </a:solidFill>
              </a:rPr>
              <a:t>up signature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FF"/>
                </a:solidFill>
              </a:rPr>
              <a:t>  Don’t </a:t>
            </a:r>
            <a:r>
              <a:rPr lang="en-US" sz="3000" dirty="0" smtClean="0">
                <a:solidFill>
                  <a:srgbClr val="0000FF"/>
                </a:solidFill>
              </a:rPr>
              <a:t>forget to sign up for REMIND</a:t>
            </a:r>
            <a:r>
              <a:rPr lang="en-US" sz="3000" dirty="0" smtClean="0">
                <a:solidFill>
                  <a:srgbClr val="0000FF"/>
                </a:solidFill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Accel</a:t>
            </a:r>
            <a:r>
              <a:rPr lang="en-US" altLang="en-US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Precalc</a:t>
            </a:r>
            <a:r>
              <a:rPr lang="en-US" altLang="en-US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 REMIND group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3000" dirty="0" smtClean="0">
                <a:latin typeface="Arial Black" panose="020B0A04020102020204" pitchFamily="34" charset="0"/>
              </a:rPr>
              <a:t>        81010       </a:t>
            </a:r>
            <a:r>
              <a:rPr lang="en-US" altLang="en-US" sz="3000" dirty="0">
                <a:latin typeface="Arial Black" panose="020B0A04020102020204" pitchFamily="34" charset="0"/>
              </a:rPr>
              <a:t>text    @</a:t>
            </a:r>
            <a:r>
              <a:rPr lang="en-US" altLang="en-US" sz="3000" dirty="0" smtClean="0">
                <a:latin typeface="Arial Black" panose="020B0A04020102020204" pitchFamily="34" charset="0"/>
              </a:rPr>
              <a:t>acpsp18          </a:t>
            </a:r>
            <a:endParaRPr lang="en-US" sz="30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FF"/>
                </a:solidFill>
              </a:rPr>
              <a:t>  DG1  Friday.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86092"/>
            <a:ext cx="7162800" cy="37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" y="1901912"/>
            <a:ext cx="8686800" cy="150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47945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B C           	A B D            A B 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91400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C D		A C E	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673937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 C D		B C E	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85" y="5065979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 D E			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85" y="5473417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 D E			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85" y="427219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 D E			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85" y="5825912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From this list, you can conclude there are </a:t>
            </a:r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r>
              <a:rPr lang="en-US" sz="2800" dirty="0" smtClean="0"/>
              <a:t> different ways that three letters can be </a:t>
            </a:r>
            <a:r>
              <a:rPr lang="en-US" sz="2800" dirty="0"/>
              <a:t>c</a:t>
            </a:r>
            <a:r>
              <a:rPr lang="en-US" sz="2800" dirty="0" smtClean="0"/>
              <a:t>hosen from five letters.		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264"/>
            <a:ext cx="2838915" cy="63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1970" y="733528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Combinations</a:t>
            </a:r>
            <a:r>
              <a:rPr lang="en-US" sz="3200" dirty="0" smtClean="0"/>
              <a:t> --- subsets of a larger set in which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order </a:t>
            </a:r>
            <a:r>
              <a:rPr lang="en-US" sz="3200" dirty="0" smtClean="0"/>
              <a:t>is not important.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30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5" y="21771"/>
            <a:ext cx="8229600" cy="256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430417"/>
              </p:ext>
            </p:extLst>
          </p:nvPr>
        </p:nvGraphicFramePr>
        <p:xfrm>
          <a:off x="838200" y="2585357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Equation" r:id="rId4" imgW="380880" imgH="228600" progId="Equation.3">
                  <p:embed/>
                </p:oleObj>
              </mc:Choice>
              <mc:Fallback>
                <p:oleObj name="Equation" r:id="rId4" imgW="380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585357"/>
                        <a:ext cx="152400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611615"/>
              </p:ext>
            </p:extLst>
          </p:nvPr>
        </p:nvGraphicFramePr>
        <p:xfrm>
          <a:off x="810322" y="3499757"/>
          <a:ext cx="25400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name="Equation" r:id="rId6" imgW="634680" imgH="393480" progId="Equation.3">
                  <p:embed/>
                </p:oleObj>
              </mc:Choice>
              <mc:Fallback>
                <p:oleObj name="Equation" r:id="rId6" imgW="634680" imgH="3934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0322" y="3499757"/>
                        <a:ext cx="2540000" cy="157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257071"/>
              </p:ext>
            </p:extLst>
          </p:nvPr>
        </p:nvGraphicFramePr>
        <p:xfrm>
          <a:off x="812181" y="5044820"/>
          <a:ext cx="3708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Equation" r:id="rId8" imgW="927000" imgH="393480" progId="Equation.3">
                  <p:embed/>
                </p:oleObj>
              </mc:Choice>
              <mc:Fallback>
                <p:oleObj name="Equation" r:id="rId8" imgW="927000" imgH="39348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181" y="5044820"/>
                        <a:ext cx="3708400" cy="157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3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152400"/>
            <a:ext cx="835062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96" y="2057400"/>
            <a:ext cx="7758112" cy="9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37" y="3158655"/>
            <a:ext cx="3511338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2002823" cy="361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656" y="3295959"/>
            <a:ext cx="2334015" cy="742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2322" y="3290682"/>
            <a:ext cx="2317379" cy="1357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733" y="3128010"/>
            <a:ext cx="3369545" cy="19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742174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2362200"/>
            <a:ext cx="609600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AB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AC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AF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0195" y="2342920"/>
            <a:ext cx="609600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C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BF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858" y="2336493"/>
            <a:ext cx="609600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CF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521" y="2362200"/>
            <a:ext cx="609600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DF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386988"/>
            <a:ext cx="609600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EF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79"/>
            <a:ext cx="2057400" cy="7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5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Tree Diagrams illustrate the</a:t>
            </a:r>
          </a:p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Fundamental Counting Principle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86800" cy="193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251466"/>
            <a:ext cx="1828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RECALL: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439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133600"/>
            <a:ext cx="8543925" cy="40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9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153400" cy="135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1219199" y="2820184"/>
            <a:ext cx="609600" cy="25146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5682916"/>
            <a:ext cx="5257800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Why do you need to multiply?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104636"/>
              </p:ext>
            </p:extLst>
          </p:nvPr>
        </p:nvGraphicFramePr>
        <p:xfrm>
          <a:off x="4425950" y="3308350"/>
          <a:ext cx="292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Equation" r:id="rId4" imgW="291960" imgH="241200" progId="Equation.3">
                  <p:embed/>
                </p:oleObj>
              </mc:Choice>
              <mc:Fallback>
                <p:oleObj name="Equation" r:id="rId4" imgW="2919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5950" y="3308350"/>
                        <a:ext cx="292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448372"/>
              </p:ext>
            </p:extLst>
          </p:nvPr>
        </p:nvGraphicFramePr>
        <p:xfrm>
          <a:off x="610849" y="1954978"/>
          <a:ext cx="2435901" cy="76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Equation" r:id="rId6" imgW="723600" imgH="228600" progId="Equation.3">
                  <p:embed/>
                </p:oleObj>
              </mc:Choice>
              <mc:Fallback>
                <p:oleObj name="Equation" r:id="rId6" imgW="723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0849" y="1954978"/>
                        <a:ext cx="2435901" cy="7692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131846"/>
              </p:ext>
            </p:extLst>
          </p:nvPr>
        </p:nvGraphicFramePr>
        <p:xfrm>
          <a:off x="610849" y="3072342"/>
          <a:ext cx="7866062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8" imgW="2336760" imgH="660240" progId="Equation.3">
                  <p:embed/>
                </p:oleObj>
              </mc:Choice>
              <mc:Fallback>
                <p:oleObj name="Equation" r:id="rId8" imgW="2336760" imgH="6602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0849" y="3072342"/>
                        <a:ext cx="7866062" cy="2222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4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698310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65360"/>
              </p:ext>
            </p:extLst>
          </p:nvPr>
        </p:nvGraphicFramePr>
        <p:xfrm>
          <a:off x="871355" y="2743200"/>
          <a:ext cx="3446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4" imgW="939600" imgH="228600" progId="Equation.3">
                  <p:embed/>
                </p:oleObj>
              </mc:Choice>
              <mc:Fallback>
                <p:oleObj name="Equation" r:id="rId4" imgW="93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355" y="2743200"/>
                        <a:ext cx="344646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Up Arrow 3"/>
          <p:cNvSpPr/>
          <p:nvPr/>
        </p:nvSpPr>
        <p:spPr>
          <a:xfrm>
            <a:off x="1295400" y="3505200"/>
            <a:ext cx="381000" cy="12954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313719" y="3505200"/>
            <a:ext cx="381000" cy="1295400"/>
          </a:xfrm>
          <a:prstGeom prst="upArrow">
            <a:avLst/>
          </a:prstGeom>
          <a:solidFill>
            <a:srgbClr val="FF00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505200" y="3473986"/>
            <a:ext cx="381000" cy="129540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4977825"/>
            <a:ext cx="2667000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Administrators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4559" y="4977825"/>
            <a:ext cx="1399319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Faculty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4776" y="4946611"/>
            <a:ext cx="1745061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Students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24571"/>
              </p:ext>
            </p:extLst>
          </p:nvPr>
        </p:nvGraphicFramePr>
        <p:xfrm>
          <a:off x="4282012" y="2743200"/>
          <a:ext cx="2652188" cy="10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Equation" r:id="rId6" imgW="1054080" imgH="431640" progId="Equation.3">
                  <p:embed/>
                </p:oleObj>
              </mc:Choice>
              <mc:Fallback>
                <p:oleObj name="Equation" r:id="rId6" imgW="1054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2012" y="2743200"/>
                        <a:ext cx="2652188" cy="108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34094" y="4084836"/>
            <a:ext cx="410030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292,600 six-member committees are possible.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2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09800"/>
            <a:ext cx="8686800" cy="440120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ASSIGNMENT:</a:t>
            </a:r>
          </a:p>
          <a:p>
            <a:endParaRPr lang="en-US" sz="4000" dirty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CC00CC"/>
                </a:solidFill>
              </a:rPr>
              <a:t>p. 671 – 673    #9, 11, 16, 17, 19, 24, 33,</a:t>
            </a:r>
          </a:p>
          <a:p>
            <a:r>
              <a:rPr lang="en-US" sz="4000" dirty="0">
                <a:solidFill>
                  <a:srgbClr val="CC00CC"/>
                </a:solidFill>
              </a:rPr>
              <a:t> </a:t>
            </a:r>
            <a:r>
              <a:rPr lang="en-US" sz="4000" dirty="0" smtClean="0">
                <a:solidFill>
                  <a:srgbClr val="CC00CC"/>
                </a:solidFill>
              </a:rPr>
              <a:t>                          37, 46, 52, 58, 59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add 24c) “a boy must go first”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HW answers will be posted on the blog.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8305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may use your phone to take a picture of the textbook pages assigned for HW.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8763000" cy="1476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2362200"/>
            <a:ext cx="7543800" cy="34901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CC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GMLT REMIND group</a:t>
            </a:r>
            <a:endParaRPr lang="en-US" sz="3600" dirty="0">
              <a:solidFill>
                <a:srgbClr val="CC00CC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81010      text    @</a:t>
            </a:r>
            <a:r>
              <a:rPr lang="en-US" sz="36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gmlt17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US" altLang="en-US" sz="3600" b="1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3600" b="1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Accel</a:t>
            </a:r>
            <a:r>
              <a:rPr lang="en-US" alt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Precalc</a:t>
            </a:r>
            <a:r>
              <a:rPr lang="en-US" alt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REMIND </a:t>
            </a:r>
            <a:r>
              <a:rPr lang="en-US" altLang="en-US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group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3600" dirty="0">
                <a:latin typeface="Arial Black" panose="020B0A04020102020204" pitchFamily="34" charset="0"/>
              </a:rPr>
              <a:t>81010       text    @</a:t>
            </a:r>
            <a:r>
              <a:rPr lang="en-US" altLang="en-US" sz="3600" dirty="0" smtClean="0">
                <a:latin typeface="Arial Black" panose="020B0A04020102020204" pitchFamily="34" charset="0"/>
              </a:rPr>
              <a:t>apcsp18          </a:t>
            </a:r>
            <a:endParaRPr lang="en-US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77724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www.mathwithdillon.weebly.com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693514" cy="1056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54" y="2438400"/>
            <a:ext cx="8686800" cy="32333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9997204">
            <a:off x="5375857" y="2710448"/>
            <a:ext cx="457200" cy="1311850"/>
          </a:xfrm>
          <a:prstGeom prst="up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7880396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6812"/>
            <a:ext cx="8482013" cy="36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7815748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3904"/>
            <a:ext cx="8467725" cy="66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764</Words>
  <Application>Microsoft Office PowerPoint</Application>
  <PresentationFormat>On-screen Show (4:3)</PresentationFormat>
  <Paragraphs>113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Aharoni</vt:lpstr>
      <vt:lpstr>Arial</vt:lpstr>
      <vt:lpstr>Arial Black</vt:lpstr>
      <vt:lpstr>Calibri</vt:lpstr>
      <vt:lpstr>Comic Sans MS</vt:lpstr>
      <vt:lpstr>Times New Roman</vt:lpstr>
      <vt:lpstr>Times-Roman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Oconee County Schools</dc:creator>
  <cp:lastModifiedBy>temp</cp:lastModifiedBy>
  <cp:revision>263</cp:revision>
  <dcterms:created xsi:type="dcterms:W3CDTF">2014-08-25T12:06:33Z</dcterms:created>
  <dcterms:modified xsi:type="dcterms:W3CDTF">2018-01-04T14:52:35Z</dcterms:modified>
</cp:coreProperties>
</file>